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</p:sldMasterIdLst>
  <p:notesMasterIdLst>
    <p:notesMasterId r:id="rId18"/>
  </p:notesMasterIdLst>
  <p:sldIdLst>
    <p:sldId id="267" r:id="rId5"/>
    <p:sldId id="309" r:id="rId6"/>
    <p:sldId id="304" r:id="rId7"/>
    <p:sldId id="303" r:id="rId8"/>
    <p:sldId id="307" r:id="rId9"/>
    <p:sldId id="301" r:id="rId10"/>
    <p:sldId id="302" r:id="rId11"/>
    <p:sldId id="308" r:id="rId12"/>
    <p:sldId id="297" r:id="rId13"/>
    <p:sldId id="305" r:id="rId14"/>
    <p:sldId id="306" r:id="rId15"/>
    <p:sldId id="299" r:id="rId16"/>
    <p:sldId id="277" r:id="rId17"/>
  </p:sldIdLst>
  <p:sldSz cx="12192000" cy="6858000"/>
  <p:notesSz cx="6858000" cy="9144000"/>
  <p:embeddedFontLst>
    <p:embeddedFont>
      <p:font typeface="Acumin Pro Condensed Semibold" panose="020B0604020202020204" charset="0"/>
      <p:regular r:id="rId19"/>
      <p:bold r:id="rId20"/>
      <p:italic r:id="rId21"/>
      <p:boldItalic r:id="rId22"/>
    </p:embeddedFont>
    <p:embeddedFont>
      <p:font typeface="Franklin Gothic Book" panose="020B0503020102020204" pitchFamily="34" charset="0"/>
      <p:regular r:id="rId23"/>
      <p:italic r:id="rId24"/>
    </p:embeddedFont>
    <p:embeddedFont>
      <p:font typeface="Franklin Gothic Medium" panose="020B0603020102020204" pitchFamily="34" charset="0"/>
      <p:regular r:id="rId25"/>
      <p: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6CE219-6CB4-4D82-2315-C217F06FFCCD}" name="Hiller, Kelly R" initials="HKR" userId="S::khiller@purdue.edu::b25b1487-7f5e-4b7f-a0b2-f8bcb0b1ea5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991"/>
    <a:srgbClr val="DDB945"/>
    <a:srgbClr val="EBD9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080"/>
        <p:guide pos="312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5053E2-EE28-FC43-B985-7BB46B226F43}" type="doc">
      <dgm:prSet loTypeId="urn:microsoft.com/office/officeart/2009/3/layout/StepUpProcess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D4CB174-A0E2-DA4C-8F27-A99ED76C5AFB}">
      <dgm:prSet phldrT="[Text]" custT="1"/>
      <dgm:spPr/>
      <dgm:t>
        <a:bodyPr/>
        <a:lstStyle/>
        <a:p>
          <a:pPr algn="just">
            <a:buNone/>
          </a:pPr>
          <a:r>
            <a:rPr lang="en-US" sz="2000">
              <a:latin typeface="+mn-lt"/>
            </a:rPr>
            <a:t>Applying Ensemble to these algorithms to obtain better predictive performance than could be obtained from any of the constituent learning algorithms alone.</a:t>
          </a:r>
        </a:p>
      </dgm:t>
    </dgm:pt>
    <dgm:pt modelId="{DAFA8EA0-C8E2-8C49-9CD3-E7C38D180C17}" type="parTrans" cxnId="{19AD510C-D5B1-B049-9D98-60F0050708FE}">
      <dgm:prSet/>
      <dgm:spPr/>
      <dgm:t>
        <a:bodyPr/>
        <a:lstStyle/>
        <a:p>
          <a:endParaRPr lang="en-GB"/>
        </a:p>
      </dgm:t>
    </dgm:pt>
    <dgm:pt modelId="{C649E777-DB9D-C943-A694-D00E400ED2E0}" type="sibTrans" cxnId="{19AD510C-D5B1-B049-9D98-60F0050708FE}">
      <dgm:prSet/>
      <dgm:spPr/>
      <dgm:t>
        <a:bodyPr/>
        <a:lstStyle/>
        <a:p>
          <a:endParaRPr lang="en-GB"/>
        </a:p>
      </dgm:t>
    </dgm:pt>
    <dgm:pt modelId="{405D69DA-5F9B-EE40-A2A8-16E1D67E1FD3}">
      <dgm:prSet phldrT="[Text]" custT="1"/>
      <dgm:spPr/>
      <dgm:t>
        <a:bodyPr/>
        <a:lstStyle/>
        <a:p>
          <a:pPr algn="just"/>
          <a:r>
            <a:rPr lang="en-US" sz="2000"/>
            <a:t>Since SAS EM does not have a cross-validation feature, we somewhat replicated the feature using multiple data partitions.</a:t>
          </a:r>
          <a:endParaRPr lang="en-GB" sz="2000"/>
        </a:p>
      </dgm:t>
    </dgm:pt>
    <dgm:pt modelId="{5AFE0E2F-49CF-F846-9CE0-B13A6B8A811D}" type="parTrans" cxnId="{ACF71D4C-EC83-0D46-9911-82DC64F074C9}">
      <dgm:prSet/>
      <dgm:spPr/>
      <dgm:t>
        <a:bodyPr/>
        <a:lstStyle/>
        <a:p>
          <a:endParaRPr lang="en-GB"/>
        </a:p>
      </dgm:t>
    </dgm:pt>
    <dgm:pt modelId="{648C9CFE-9A98-FC41-89A1-06CD6B56A5D2}" type="sibTrans" cxnId="{ACF71D4C-EC83-0D46-9911-82DC64F074C9}">
      <dgm:prSet/>
      <dgm:spPr/>
      <dgm:t>
        <a:bodyPr/>
        <a:lstStyle/>
        <a:p>
          <a:endParaRPr lang="en-GB"/>
        </a:p>
      </dgm:t>
    </dgm:pt>
    <dgm:pt modelId="{C1BCBDC7-5399-FE4E-A7ED-C739F1C0FE8D}" type="pres">
      <dgm:prSet presAssocID="{285053E2-EE28-FC43-B985-7BB46B226F43}" presName="rootnode" presStyleCnt="0">
        <dgm:presLayoutVars>
          <dgm:chMax/>
          <dgm:chPref/>
          <dgm:dir/>
          <dgm:animLvl val="lvl"/>
        </dgm:presLayoutVars>
      </dgm:prSet>
      <dgm:spPr/>
    </dgm:pt>
    <dgm:pt modelId="{A6BD46E7-3B91-7D4C-ADB2-58916AEA23AB}" type="pres">
      <dgm:prSet presAssocID="{BD4CB174-A0E2-DA4C-8F27-A99ED76C5AFB}" presName="composite" presStyleCnt="0"/>
      <dgm:spPr/>
    </dgm:pt>
    <dgm:pt modelId="{5D49C7B8-F6B0-3148-B4FC-7BA5B1CCAC89}" type="pres">
      <dgm:prSet presAssocID="{BD4CB174-A0E2-DA4C-8F27-A99ED76C5AFB}" presName="LShape" presStyleLbl="alignNode1" presStyleIdx="0" presStyleCnt="3"/>
      <dgm:spPr/>
    </dgm:pt>
    <dgm:pt modelId="{9551F6D8-6D7D-104D-A84B-12EC180474B3}" type="pres">
      <dgm:prSet presAssocID="{BD4CB174-A0E2-DA4C-8F27-A99ED76C5AFB}" presName="Parent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EE49A1B8-2C5A-EF48-8125-FFFA4FCE51B9}" type="pres">
      <dgm:prSet presAssocID="{BD4CB174-A0E2-DA4C-8F27-A99ED76C5AFB}" presName="Triangle" presStyleLbl="alignNode1" presStyleIdx="1" presStyleCnt="3"/>
      <dgm:spPr/>
    </dgm:pt>
    <dgm:pt modelId="{4D785359-4873-7F49-B830-6EB6BC7651EF}" type="pres">
      <dgm:prSet presAssocID="{C649E777-DB9D-C943-A694-D00E400ED2E0}" presName="sibTrans" presStyleCnt="0"/>
      <dgm:spPr/>
    </dgm:pt>
    <dgm:pt modelId="{1D6A2D0A-99A1-504F-A2B4-DA5DF3B51379}" type="pres">
      <dgm:prSet presAssocID="{C649E777-DB9D-C943-A694-D00E400ED2E0}" presName="space" presStyleCnt="0"/>
      <dgm:spPr/>
    </dgm:pt>
    <dgm:pt modelId="{DF9CB9B4-8919-6F4E-9461-4450A2C1062E}" type="pres">
      <dgm:prSet presAssocID="{405D69DA-5F9B-EE40-A2A8-16E1D67E1FD3}" presName="composite" presStyleCnt="0"/>
      <dgm:spPr/>
    </dgm:pt>
    <dgm:pt modelId="{9E562177-A09D-1A44-8657-BDFCCB377C3E}" type="pres">
      <dgm:prSet presAssocID="{405D69DA-5F9B-EE40-A2A8-16E1D67E1FD3}" presName="LShape" presStyleLbl="alignNode1" presStyleIdx="2" presStyleCnt="3"/>
      <dgm:spPr/>
    </dgm:pt>
    <dgm:pt modelId="{A22DF8BB-931E-604B-8C49-F6C07A8CE685}" type="pres">
      <dgm:prSet presAssocID="{405D69DA-5F9B-EE40-A2A8-16E1D67E1FD3}" presName="ParentText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19AD510C-D5B1-B049-9D98-60F0050708FE}" srcId="{285053E2-EE28-FC43-B985-7BB46B226F43}" destId="{BD4CB174-A0E2-DA4C-8F27-A99ED76C5AFB}" srcOrd="0" destOrd="0" parTransId="{DAFA8EA0-C8E2-8C49-9CD3-E7C38D180C17}" sibTransId="{C649E777-DB9D-C943-A694-D00E400ED2E0}"/>
    <dgm:cxn modelId="{53292F4B-16BE-0F4A-AF0E-0D28475E73E1}" type="presOf" srcId="{BD4CB174-A0E2-DA4C-8F27-A99ED76C5AFB}" destId="{9551F6D8-6D7D-104D-A84B-12EC180474B3}" srcOrd="0" destOrd="0" presId="urn:microsoft.com/office/officeart/2009/3/layout/StepUpProcess"/>
    <dgm:cxn modelId="{ACF71D4C-EC83-0D46-9911-82DC64F074C9}" srcId="{285053E2-EE28-FC43-B985-7BB46B226F43}" destId="{405D69DA-5F9B-EE40-A2A8-16E1D67E1FD3}" srcOrd="1" destOrd="0" parTransId="{5AFE0E2F-49CF-F846-9CE0-B13A6B8A811D}" sibTransId="{648C9CFE-9A98-FC41-89A1-06CD6B56A5D2}"/>
    <dgm:cxn modelId="{D6053896-E5A9-1540-A5D3-D60E3ABFD39E}" type="presOf" srcId="{285053E2-EE28-FC43-B985-7BB46B226F43}" destId="{C1BCBDC7-5399-FE4E-A7ED-C739F1C0FE8D}" srcOrd="0" destOrd="0" presId="urn:microsoft.com/office/officeart/2009/3/layout/StepUpProcess"/>
    <dgm:cxn modelId="{DD5020D1-B80A-D54B-B3BF-0ED1AD29B752}" type="presOf" srcId="{405D69DA-5F9B-EE40-A2A8-16E1D67E1FD3}" destId="{A22DF8BB-931E-604B-8C49-F6C07A8CE685}" srcOrd="0" destOrd="0" presId="urn:microsoft.com/office/officeart/2009/3/layout/StepUpProcess"/>
    <dgm:cxn modelId="{4BEEE0DC-B0D1-7444-9176-64F322899111}" type="presParOf" srcId="{C1BCBDC7-5399-FE4E-A7ED-C739F1C0FE8D}" destId="{A6BD46E7-3B91-7D4C-ADB2-58916AEA23AB}" srcOrd="0" destOrd="0" presId="urn:microsoft.com/office/officeart/2009/3/layout/StepUpProcess"/>
    <dgm:cxn modelId="{01F55165-C8AD-F245-86D4-EF15D11BB0BA}" type="presParOf" srcId="{A6BD46E7-3B91-7D4C-ADB2-58916AEA23AB}" destId="{5D49C7B8-F6B0-3148-B4FC-7BA5B1CCAC89}" srcOrd="0" destOrd="0" presId="urn:microsoft.com/office/officeart/2009/3/layout/StepUpProcess"/>
    <dgm:cxn modelId="{3A412DE3-533A-4C41-B6BD-7E92744D9981}" type="presParOf" srcId="{A6BD46E7-3B91-7D4C-ADB2-58916AEA23AB}" destId="{9551F6D8-6D7D-104D-A84B-12EC180474B3}" srcOrd="1" destOrd="0" presId="urn:microsoft.com/office/officeart/2009/3/layout/StepUpProcess"/>
    <dgm:cxn modelId="{991E677B-00DF-B14D-B1FD-75ACAF65D2BA}" type="presParOf" srcId="{A6BD46E7-3B91-7D4C-ADB2-58916AEA23AB}" destId="{EE49A1B8-2C5A-EF48-8125-FFFA4FCE51B9}" srcOrd="2" destOrd="0" presId="urn:microsoft.com/office/officeart/2009/3/layout/StepUpProcess"/>
    <dgm:cxn modelId="{E33B0489-72B4-3046-8FEE-D7B22AEE0DDD}" type="presParOf" srcId="{C1BCBDC7-5399-FE4E-A7ED-C739F1C0FE8D}" destId="{4D785359-4873-7F49-B830-6EB6BC7651EF}" srcOrd="1" destOrd="0" presId="urn:microsoft.com/office/officeart/2009/3/layout/StepUpProcess"/>
    <dgm:cxn modelId="{AFFE7798-6C51-9D42-9A66-14E89419FF3D}" type="presParOf" srcId="{4D785359-4873-7F49-B830-6EB6BC7651EF}" destId="{1D6A2D0A-99A1-504F-A2B4-DA5DF3B51379}" srcOrd="0" destOrd="0" presId="urn:microsoft.com/office/officeart/2009/3/layout/StepUpProcess"/>
    <dgm:cxn modelId="{588B3E3D-97C0-7A49-9040-6F2E56FA0DC9}" type="presParOf" srcId="{C1BCBDC7-5399-FE4E-A7ED-C739F1C0FE8D}" destId="{DF9CB9B4-8919-6F4E-9461-4450A2C1062E}" srcOrd="2" destOrd="0" presId="urn:microsoft.com/office/officeart/2009/3/layout/StepUpProcess"/>
    <dgm:cxn modelId="{81C76E34-A3C3-A842-99DE-A59B314C2DFF}" type="presParOf" srcId="{DF9CB9B4-8919-6F4E-9461-4450A2C1062E}" destId="{9E562177-A09D-1A44-8657-BDFCCB377C3E}" srcOrd="0" destOrd="0" presId="urn:microsoft.com/office/officeart/2009/3/layout/StepUpProcess"/>
    <dgm:cxn modelId="{71951B5C-017E-F149-8C74-BD34A675E0F8}" type="presParOf" srcId="{DF9CB9B4-8919-6F4E-9461-4450A2C1062E}" destId="{A22DF8BB-931E-604B-8C49-F6C07A8CE685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79ACC5-274E-4953-AE7A-AFA41157CF8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593CB4F-4FC1-4C2F-B413-EF7B468C3CBE}">
      <dgm:prSet phldrT="[Text]"/>
      <dgm:spPr/>
      <dgm:t>
        <a:bodyPr/>
        <a:lstStyle/>
        <a:p>
          <a:r>
            <a:rPr lang="en-US" b="1"/>
            <a:t>Logistic Regression</a:t>
          </a:r>
          <a:endParaRPr lang="en-GB" b="1"/>
        </a:p>
      </dgm:t>
    </dgm:pt>
    <dgm:pt modelId="{F1488F51-99C4-4485-92E1-6B7EDC25FED8}" type="parTrans" cxnId="{E5D00E5F-936F-4B36-8413-8194A9572A0E}">
      <dgm:prSet/>
      <dgm:spPr/>
      <dgm:t>
        <a:bodyPr/>
        <a:lstStyle/>
        <a:p>
          <a:endParaRPr lang="en-GB"/>
        </a:p>
      </dgm:t>
    </dgm:pt>
    <dgm:pt modelId="{D391988E-A42C-4D16-8726-F6DA08252EE7}" type="sibTrans" cxnId="{E5D00E5F-936F-4B36-8413-8194A9572A0E}">
      <dgm:prSet/>
      <dgm:spPr/>
      <dgm:t>
        <a:bodyPr/>
        <a:lstStyle/>
        <a:p>
          <a:endParaRPr lang="en-GB"/>
        </a:p>
      </dgm:t>
    </dgm:pt>
    <dgm:pt modelId="{15800290-C65F-49A9-A812-E4FD85AC46AF}">
      <dgm:prSet phldrT="[Text]"/>
      <dgm:spPr/>
      <dgm:t>
        <a:bodyPr/>
        <a:lstStyle/>
        <a:p>
          <a:r>
            <a:rPr lang="en-US" b="1"/>
            <a:t>Gradient Boosting</a:t>
          </a:r>
          <a:endParaRPr lang="en-GB" b="1"/>
        </a:p>
      </dgm:t>
    </dgm:pt>
    <dgm:pt modelId="{BD5FBD8D-3528-4406-98FB-B0CEF22A0399}" type="parTrans" cxnId="{B1BF0CE9-4844-442A-8F9D-015455DCAD8A}">
      <dgm:prSet/>
      <dgm:spPr/>
      <dgm:t>
        <a:bodyPr/>
        <a:lstStyle/>
        <a:p>
          <a:endParaRPr lang="en-GB"/>
        </a:p>
      </dgm:t>
    </dgm:pt>
    <dgm:pt modelId="{45A3888B-E95D-4ADE-A084-220044AF4121}" type="sibTrans" cxnId="{B1BF0CE9-4844-442A-8F9D-015455DCAD8A}">
      <dgm:prSet/>
      <dgm:spPr/>
      <dgm:t>
        <a:bodyPr/>
        <a:lstStyle/>
        <a:p>
          <a:endParaRPr lang="en-GB"/>
        </a:p>
      </dgm:t>
    </dgm:pt>
    <dgm:pt modelId="{3B304826-A6F8-0148-9470-0223DAFB19BC}">
      <dgm:prSet/>
      <dgm:spPr/>
      <dgm:t>
        <a:bodyPr/>
        <a:lstStyle/>
        <a:p>
          <a:r>
            <a:rPr lang="en-US" b="1"/>
            <a:t>Neural Network</a:t>
          </a:r>
        </a:p>
      </dgm:t>
    </dgm:pt>
    <dgm:pt modelId="{8F2E7802-6BEE-D64C-B2A5-CB18C7BAB1D2}" type="parTrans" cxnId="{2920880D-10CB-654F-ACD6-F12E234A647D}">
      <dgm:prSet/>
      <dgm:spPr/>
      <dgm:t>
        <a:bodyPr/>
        <a:lstStyle/>
        <a:p>
          <a:endParaRPr lang="en-GB"/>
        </a:p>
      </dgm:t>
    </dgm:pt>
    <dgm:pt modelId="{1B1DCF69-FF02-974C-92E8-CEBAB83F7663}" type="sibTrans" cxnId="{2920880D-10CB-654F-ACD6-F12E234A647D}">
      <dgm:prSet/>
      <dgm:spPr/>
      <dgm:t>
        <a:bodyPr/>
        <a:lstStyle/>
        <a:p>
          <a:endParaRPr lang="en-GB"/>
        </a:p>
      </dgm:t>
    </dgm:pt>
    <dgm:pt modelId="{E2BDC3D0-FF3E-244F-A747-54163477C916}">
      <dgm:prSet/>
      <dgm:spPr/>
      <dgm:t>
        <a:bodyPr/>
        <a:lstStyle/>
        <a:p>
          <a:r>
            <a:rPr lang="en-US" b="1"/>
            <a:t>HP Neural Network</a:t>
          </a:r>
        </a:p>
      </dgm:t>
    </dgm:pt>
    <dgm:pt modelId="{4726CD77-6BC0-474C-BBB4-2F7E48931461}" type="parTrans" cxnId="{206A583A-49B5-E64B-AB14-7DC01988E99E}">
      <dgm:prSet/>
      <dgm:spPr/>
      <dgm:t>
        <a:bodyPr/>
        <a:lstStyle/>
        <a:p>
          <a:endParaRPr lang="en-GB"/>
        </a:p>
      </dgm:t>
    </dgm:pt>
    <dgm:pt modelId="{2C423FA7-9FCE-824C-A7BF-D9E40877F784}" type="sibTrans" cxnId="{206A583A-49B5-E64B-AB14-7DC01988E99E}">
      <dgm:prSet/>
      <dgm:spPr/>
      <dgm:t>
        <a:bodyPr/>
        <a:lstStyle/>
        <a:p>
          <a:endParaRPr lang="en-GB"/>
        </a:p>
      </dgm:t>
    </dgm:pt>
    <dgm:pt modelId="{4C1CAA8C-6047-4D3A-BEC1-AF8A8C650AE1}" type="pres">
      <dgm:prSet presAssocID="{C879ACC5-274E-4953-AE7A-AFA41157CF8E}" presName="linear" presStyleCnt="0">
        <dgm:presLayoutVars>
          <dgm:dir/>
          <dgm:animLvl val="lvl"/>
          <dgm:resizeHandles val="exact"/>
        </dgm:presLayoutVars>
      </dgm:prSet>
      <dgm:spPr/>
    </dgm:pt>
    <dgm:pt modelId="{9C783447-F49A-4381-A60F-99DFA2469EA6}" type="pres">
      <dgm:prSet presAssocID="{E593CB4F-4FC1-4C2F-B413-EF7B468C3CBE}" presName="parentLin" presStyleCnt="0"/>
      <dgm:spPr/>
    </dgm:pt>
    <dgm:pt modelId="{61AB0B0F-90FB-4B1F-BD9E-D3102F9E9F72}" type="pres">
      <dgm:prSet presAssocID="{E593CB4F-4FC1-4C2F-B413-EF7B468C3CBE}" presName="parentLeftMargin" presStyleLbl="node1" presStyleIdx="0" presStyleCnt="4"/>
      <dgm:spPr/>
    </dgm:pt>
    <dgm:pt modelId="{A152F10C-B84F-4923-8A1F-67A1F9FDA88B}" type="pres">
      <dgm:prSet presAssocID="{E593CB4F-4FC1-4C2F-B413-EF7B468C3CB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1442ED2-4671-421C-8042-B5A214F1CC89}" type="pres">
      <dgm:prSet presAssocID="{E593CB4F-4FC1-4C2F-B413-EF7B468C3CBE}" presName="negativeSpace" presStyleCnt="0"/>
      <dgm:spPr/>
    </dgm:pt>
    <dgm:pt modelId="{469226B5-0A90-43C9-8BA6-B3C16D781798}" type="pres">
      <dgm:prSet presAssocID="{E593CB4F-4FC1-4C2F-B413-EF7B468C3CBE}" presName="childText" presStyleLbl="conFgAcc1" presStyleIdx="0" presStyleCnt="4">
        <dgm:presLayoutVars>
          <dgm:bulletEnabled val="1"/>
        </dgm:presLayoutVars>
      </dgm:prSet>
      <dgm:spPr/>
    </dgm:pt>
    <dgm:pt modelId="{A44B4A21-7EA6-42C9-9B40-E7B4EDF78594}" type="pres">
      <dgm:prSet presAssocID="{D391988E-A42C-4D16-8726-F6DA08252EE7}" presName="spaceBetweenRectangles" presStyleCnt="0"/>
      <dgm:spPr/>
    </dgm:pt>
    <dgm:pt modelId="{FC52E066-0A4A-124A-B894-FCD121ACBB1F}" type="pres">
      <dgm:prSet presAssocID="{3B304826-A6F8-0148-9470-0223DAFB19BC}" presName="parentLin" presStyleCnt="0"/>
      <dgm:spPr/>
    </dgm:pt>
    <dgm:pt modelId="{6047C3F4-BEE2-564B-BD26-D65C61E8D7B5}" type="pres">
      <dgm:prSet presAssocID="{3B304826-A6F8-0148-9470-0223DAFB19BC}" presName="parentLeftMargin" presStyleLbl="node1" presStyleIdx="0" presStyleCnt="4"/>
      <dgm:spPr/>
    </dgm:pt>
    <dgm:pt modelId="{11468F11-AE13-C64E-A865-8AB5A062285D}" type="pres">
      <dgm:prSet presAssocID="{3B304826-A6F8-0148-9470-0223DAFB19B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6ED45DE-A82B-3248-AAA6-D68F11FFD45E}" type="pres">
      <dgm:prSet presAssocID="{3B304826-A6F8-0148-9470-0223DAFB19BC}" presName="negativeSpace" presStyleCnt="0"/>
      <dgm:spPr/>
    </dgm:pt>
    <dgm:pt modelId="{825897D5-BF8B-F74B-B44A-1A3D0BC63509}" type="pres">
      <dgm:prSet presAssocID="{3B304826-A6F8-0148-9470-0223DAFB19BC}" presName="childText" presStyleLbl="conFgAcc1" presStyleIdx="1" presStyleCnt="4">
        <dgm:presLayoutVars>
          <dgm:bulletEnabled val="1"/>
        </dgm:presLayoutVars>
      </dgm:prSet>
      <dgm:spPr/>
    </dgm:pt>
    <dgm:pt modelId="{6BC6B9B5-703E-D647-906C-18FFE557EF96}" type="pres">
      <dgm:prSet presAssocID="{1B1DCF69-FF02-974C-92E8-CEBAB83F7663}" presName="spaceBetweenRectangles" presStyleCnt="0"/>
      <dgm:spPr/>
    </dgm:pt>
    <dgm:pt modelId="{F46ABE19-D3C4-4052-8C06-AD136F47CBA5}" type="pres">
      <dgm:prSet presAssocID="{15800290-C65F-49A9-A812-E4FD85AC46AF}" presName="parentLin" presStyleCnt="0"/>
      <dgm:spPr/>
    </dgm:pt>
    <dgm:pt modelId="{4319C4E6-EF42-4853-A007-CFE5EAF862B2}" type="pres">
      <dgm:prSet presAssocID="{15800290-C65F-49A9-A812-E4FD85AC46AF}" presName="parentLeftMargin" presStyleLbl="node1" presStyleIdx="1" presStyleCnt="4"/>
      <dgm:spPr/>
    </dgm:pt>
    <dgm:pt modelId="{2EDEDA58-2712-4676-B473-557C9748EC93}" type="pres">
      <dgm:prSet presAssocID="{15800290-C65F-49A9-A812-E4FD85AC46A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315AA47-FFD2-4006-8915-93C0E0DE75EE}" type="pres">
      <dgm:prSet presAssocID="{15800290-C65F-49A9-A812-E4FD85AC46AF}" presName="negativeSpace" presStyleCnt="0"/>
      <dgm:spPr/>
    </dgm:pt>
    <dgm:pt modelId="{40EF459C-40E4-4B8A-B7B1-53B1CD9EB026}" type="pres">
      <dgm:prSet presAssocID="{15800290-C65F-49A9-A812-E4FD85AC46AF}" presName="childText" presStyleLbl="conFgAcc1" presStyleIdx="2" presStyleCnt="4">
        <dgm:presLayoutVars>
          <dgm:bulletEnabled val="1"/>
        </dgm:presLayoutVars>
      </dgm:prSet>
      <dgm:spPr/>
    </dgm:pt>
    <dgm:pt modelId="{67CEDFF9-CA0D-274F-822D-D4E064ABE06C}" type="pres">
      <dgm:prSet presAssocID="{45A3888B-E95D-4ADE-A084-220044AF4121}" presName="spaceBetweenRectangles" presStyleCnt="0"/>
      <dgm:spPr/>
    </dgm:pt>
    <dgm:pt modelId="{29D19876-902E-3D4B-AFFD-7E5F0359F759}" type="pres">
      <dgm:prSet presAssocID="{E2BDC3D0-FF3E-244F-A747-54163477C916}" presName="parentLin" presStyleCnt="0"/>
      <dgm:spPr/>
    </dgm:pt>
    <dgm:pt modelId="{BA514429-D90B-BA41-9DD1-72A513A30992}" type="pres">
      <dgm:prSet presAssocID="{E2BDC3D0-FF3E-244F-A747-54163477C916}" presName="parentLeftMargin" presStyleLbl="node1" presStyleIdx="2" presStyleCnt="4"/>
      <dgm:spPr/>
    </dgm:pt>
    <dgm:pt modelId="{C28CEC94-655C-B040-8507-06FFBA3A4695}" type="pres">
      <dgm:prSet presAssocID="{E2BDC3D0-FF3E-244F-A747-54163477C91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9451E52-4A79-BB47-83B6-D1A1EAC884FA}" type="pres">
      <dgm:prSet presAssocID="{E2BDC3D0-FF3E-244F-A747-54163477C916}" presName="negativeSpace" presStyleCnt="0"/>
      <dgm:spPr/>
    </dgm:pt>
    <dgm:pt modelId="{38C72890-E075-0140-8DF9-EF707CF329A1}" type="pres">
      <dgm:prSet presAssocID="{E2BDC3D0-FF3E-244F-A747-54163477C91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0AADC01-873B-44B2-8FD2-0C78B2585408}" type="presOf" srcId="{E593CB4F-4FC1-4C2F-B413-EF7B468C3CBE}" destId="{61AB0B0F-90FB-4B1F-BD9E-D3102F9E9F72}" srcOrd="0" destOrd="0" presId="urn:microsoft.com/office/officeart/2005/8/layout/list1"/>
    <dgm:cxn modelId="{22F2F201-9AD8-954F-93EF-D10A6CB1435D}" type="presOf" srcId="{E2BDC3D0-FF3E-244F-A747-54163477C916}" destId="{C28CEC94-655C-B040-8507-06FFBA3A4695}" srcOrd="1" destOrd="0" presId="urn:microsoft.com/office/officeart/2005/8/layout/list1"/>
    <dgm:cxn modelId="{31721205-B800-694B-832F-52BF5F5268CA}" type="presOf" srcId="{3B304826-A6F8-0148-9470-0223DAFB19BC}" destId="{6047C3F4-BEE2-564B-BD26-D65C61E8D7B5}" srcOrd="0" destOrd="0" presId="urn:microsoft.com/office/officeart/2005/8/layout/list1"/>
    <dgm:cxn modelId="{79A4A505-6E8F-A846-98FD-23442D731B77}" type="presOf" srcId="{E2BDC3D0-FF3E-244F-A747-54163477C916}" destId="{BA514429-D90B-BA41-9DD1-72A513A30992}" srcOrd="0" destOrd="0" presId="urn:microsoft.com/office/officeart/2005/8/layout/list1"/>
    <dgm:cxn modelId="{2920880D-10CB-654F-ACD6-F12E234A647D}" srcId="{C879ACC5-274E-4953-AE7A-AFA41157CF8E}" destId="{3B304826-A6F8-0148-9470-0223DAFB19BC}" srcOrd="1" destOrd="0" parTransId="{8F2E7802-6BEE-D64C-B2A5-CB18C7BAB1D2}" sibTransId="{1B1DCF69-FF02-974C-92E8-CEBAB83F7663}"/>
    <dgm:cxn modelId="{206A583A-49B5-E64B-AB14-7DC01988E99E}" srcId="{C879ACC5-274E-4953-AE7A-AFA41157CF8E}" destId="{E2BDC3D0-FF3E-244F-A747-54163477C916}" srcOrd="3" destOrd="0" parTransId="{4726CD77-6BC0-474C-BBB4-2F7E48931461}" sibTransId="{2C423FA7-9FCE-824C-A7BF-D9E40877F784}"/>
    <dgm:cxn modelId="{2DFAAC5C-B655-4531-B7C8-F309BED39C5B}" type="presOf" srcId="{E593CB4F-4FC1-4C2F-B413-EF7B468C3CBE}" destId="{A152F10C-B84F-4923-8A1F-67A1F9FDA88B}" srcOrd="1" destOrd="0" presId="urn:microsoft.com/office/officeart/2005/8/layout/list1"/>
    <dgm:cxn modelId="{E5D00E5F-936F-4B36-8413-8194A9572A0E}" srcId="{C879ACC5-274E-4953-AE7A-AFA41157CF8E}" destId="{E593CB4F-4FC1-4C2F-B413-EF7B468C3CBE}" srcOrd="0" destOrd="0" parTransId="{F1488F51-99C4-4485-92E1-6B7EDC25FED8}" sibTransId="{D391988E-A42C-4D16-8726-F6DA08252EE7}"/>
    <dgm:cxn modelId="{9E993258-C263-BE4C-B67D-F6EBABC58E50}" type="presOf" srcId="{3B304826-A6F8-0148-9470-0223DAFB19BC}" destId="{11468F11-AE13-C64E-A865-8AB5A062285D}" srcOrd="1" destOrd="0" presId="urn:microsoft.com/office/officeart/2005/8/layout/list1"/>
    <dgm:cxn modelId="{F3B85878-58E6-4E17-B8B8-29E957E1500B}" type="presOf" srcId="{15800290-C65F-49A9-A812-E4FD85AC46AF}" destId="{4319C4E6-EF42-4853-A007-CFE5EAF862B2}" srcOrd="0" destOrd="0" presId="urn:microsoft.com/office/officeart/2005/8/layout/list1"/>
    <dgm:cxn modelId="{FF02109C-696C-493A-B0FD-7F45774876FF}" type="presOf" srcId="{C879ACC5-274E-4953-AE7A-AFA41157CF8E}" destId="{4C1CAA8C-6047-4D3A-BEC1-AF8A8C650AE1}" srcOrd="0" destOrd="0" presId="urn:microsoft.com/office/officeart/2005/8/layout/list1"/>
    <dgm:cxn modelId="{B1BF0CE9-4844-442A-8F9D-015455DCAD8A}" srcId="{C879ACC5-274E-4953-AE7A-AFA41157CF8E}" destId="{15800290-C65F-49A9-A812-E4FD85AC46AF}" srcOrd="2" destOrd="0" parTransId="{BD5FBD8D-3528-4406-98FB-B0CEF22A0399}" sibTransId="{45A3888B-E95D-4ADE-A084-220044AF4121}"/>
    <dgm:cxn modelId="{3073D1EE-C29C-41C6-BB6D-17E1B1F71F3B}" type="presOf" srcId="{15800290-C65F-49A9-A812-E4FD85AC46AF}" destId="{2EDEDA58-2712-4676-B473-557C9748EC93}" srcOrd="1" destOrd="0" presId="urn:microsoft.com/office/officeart/2005/8/layout/list1"/>
    <dgm:cxn modelId="{3522D1D7-E73B-4BAF-B5FA-7A6AD00593AB}" type="presParOf" srcId="{4C1CAA8C-6047-4D3A-BEC1-AF8A8C650AE1}" destId="{9C783447-F49A-4381-A60F-99DFA2469EA6}" srcOrd="0" destOrd="0" presId="urn:microsoft.com/office/officeart/2005/8/layout/list1"/>
    <dgm:cxn modelId="{E1258F35-233B-407F-8BEA-143CE2BBB32B}" type="presParOf" srcId="{9C783447-F49A-4381-A60F-99DFA2469EA6}" destId="{61AB0B0F-90FB-4B1F-BD9E-D3102F9E9F72}" srcOrd="0" destOrd="0" presId="urn:microsoft.com/office/officeart/2005/8/layout/list1"/>
    <dgm:cxn modelId="{E73941E8-BAE5-4A9E-819E-E6883217399B}" type="presParOf" srcId="{9C783447-F49A-4381-A60F-99DFA2469EA6}" destId="{A152F10C-B84F-4923-8A1F-67A1F9FDA88B}" srcOrd="1" destOrd="0" presId="urn:microsoft.com/office/officeart/2005/8/layout/list1"/>
    <dgm:cxn modelId="{E7E2CFBC-B035-405E-B94F-EBF03A3124E5}" type="presParOf" srcId="{4C1CAA8C-6047-4D3A-BEC1-AF8A8C650AE1}" destId="{41442ED2-4671-421C-8042-B5A214F1CC89}" srcOrd="1" destOrd="0" presId="urn:microsoft.com/office/officeart/2005/8/layout/list1"/>
    <dgm:cxn modelId="{3FEF4102-643F-462A-A5AE-D392773BB2F7}" type="presParOf" srcId="{4C1CAA8C-6047-4D3A-BEC1-AF8A8C650AE1}" destId="{469226B5-0A90-43C9-8BA6-B3C16D781798}" srcOrd="2" destOrd="0" presId="urn:microsoft.com/office/officeart/2005/8/layout/list1"/>
    <dgm:cxn modelId="{E6BB7F26-BA68-4EA7-8F8D-7E4572BED95E}" type="presParOf" srcId="{4C1CAA8C-6047-4D3A-BEC1-AF8A8C650AE1}" destId="{A44B4A21-7EA6-42C9-9B40-E7B4EDF78594}" srcOrd="3" destOrd="0" presId="urn:microsoft.com/office/officeart/2005/8/layout/list1"/>
    <dgm:cxn modelId="{0800E4E3-8564-2340-ADED-9CE169DC840C}" type="presParOf" srcId="{4C1CAA8C-6047-4D3A-BEC1-AF8A8C650AE1}" destId="{FC52E066-0A4A-124A-B894-FCD121ACBB1F}" srcOrd="4" destOrd="0" presId="urn:microsoft.com/office/officeart/2005/8/layout/list1"/>
    <dgm:cxn modelId="{91AAFBC9-FA46-6F40-8BF3-B764E3BF2E2D}" type="presParOf" srcId="{FC52E066-0A4A-124A-B894-FCD121ACBB1F}" destId="{6047C3F4-BEE2-564B-BD26-D65C61E8D7B5}" srcOrd="0" destOrd="0" presId="urn:microsoft.com/office/officeart/2005/8/layout/list1"/>
    <dgm:cxn modelId="{0E3A33F3-BDA0-B14F-B046-20AAC33351C3}" type="presParOf" srcId="{FC52E066-0A4A-124A-B894-FCD121ACBB1F}" destId="{11468F11-AE13-C64E-A865-8AB5A062285D}" srcOrd="1" destOrd="0" presId="urn:microsoft.com/office/officeart/2005/8/layout/list1"/>
    <dgm:cxn modelId="{F14618FA-2A5C-1C4E-8C7C-4FEE9E8D2273}" type="presParOf" srcId="{4C1CAA8C-6047-4D3A-BEC1-AF8A8C650AE1}" destId="{D6ED45DE-A82B-3248-AAA6-D68F11FFD45E}" srcOrd="5" destOrd="0" presId="urn:microsoft.com/office/officeart/2005/8/layout/list1"/>
    <dgm:cxn modelId="{F66DBB7E-239F-5B42-AC8C-5BC7BC0D4BC3}" type="presParOf" srcId="{4C1CAA8C-6047-4D3A-BEC1-AF8A8C650AE1}" destId="{825897D5-BF8B-F74B-B44A-1A3D0BC63509}" srcOrd="6" destOrd="0" presId="urn:microsoft.com/office/officeart/2005/8/layout/list1"/>
    <dgm:cxn modelId="{403AA2B1-B351-E044-BE82-747D99CC480B}" type="presParOf" srcId="{4C1CAA8C-6047-4D3A-BEC1-AF8A8C650AE1}" destId="{6BC6B9B5-703E-D647-906C-18FFE557EF96}" srcOrd="7" destOrd="0" presId="urn:microsoft.com/office/officeart/2005/8/layout/list1"/>
    <dgm:cxn modelId="{D36AAE5B-0859-4BAF-8F71-51DF24154C9D}" type="presParOf" srcId="{4C1CAA8C-6047-4D3A-BEC1-AF8A8C650AE1}" destId="{F46ABE19-D3C4-4052-8C06-AD136F47CBA5}" srcOrd="8" destOrd="0" presId="urn:microsoft.com/office/officeart/2005/8/layout/list1"/>
    <dgm:cxn modelId="{2D5C0F6B-1EC0-4A24-9525-75554E1D77D8}" type="presParOf" srcId="{F46ABE19-D3C4-4052-8C06-AD136F47CBA5}" destId="{4319C4E6-EF42-4853-A007-CFE5EAF862B2}" srcOrd="0" destOrd="0" presId="urn:microsoft.com/office/officeart/2005/8/layout/list1"/>
    <dgm:cxn modelId="{20602FF2-AD1E-498F-AD5D-F407F3AF7E41}" type="presParOf" srcId="{F46ABE19-D3C4-4052-8C06-AD136F47CBA5}" destId="{2EDEDA58-2712-4676-B473-557C9748EC93}" srcOrd="1" destOrd="0" presId="urn:microsoft.com/office/officeart/2005/8/layout/list1"/>
    <dgm:cxn modelId="{0D0874FE-84FC-47A0-A087-544F49B868CD}" type="presParOf" srcId="{4C1CAA8C-6047-4D3A-BEC1-AF8A8C650AE1}" destId="{5315AA47-FFD2-4006-8915-93C0E0DE75EE}" srcOrd="9" destOrd="0" presId="urn:microsoft.com/office/officeart/2005/8/layout/list1"/>
    <dgm:cxn modelId="{006CE9E8-4D13-4A21-8E87-4EC129EC4A6F}" type="presParOf" srcId="{4C1CAA8C-6047-4D3A-BEC1-AF8A8C650AE1}" destId="{40EF459C-40E4-4B8A-B7B1-53B1CD9EB026}" srcOrd="10" destOrd="0" presId="urn:microsoft.com/office/officeart/2005/8/layout/list1"/>
    <dgm:cxn modelId="{8433119E-BCE8-BE4A-8E37-3165FADA1FA9}" type="presParOf" srcId="{4C1CAA8C-6047-4D3A-BEC1-AF8A8C650AE1}" destId="{67CEDFF9-CA0D-274F-822D-D4E064ABE06C}" srcOrd="11" destOrd="0" presId="urn:microsoft.com/office/officeart/2005/8/layout/list1"/>
    <dgm:cxn modelId="{316F07C1-9B05-174A-973E-53190858CEB1}" type="presParOf" srcId="{4C1CAA8C-6047-4D3A-BEC1-AF8A8C650AE1}" destId="{29D19876-902E-3D4B-AFFD-7E5F0359F759}" srcOrd="12" destOrd="0" presId="urn:microsoft.com/office/officeart/2005/8/layout/list1"/>
    <dgm:cxn modelId="{C829B4A3-8CED-8D44-A72A-8A8931752D1C}" type="presParOf" srcId="{29D19876-902E-3D4B-AFFD-7E5F0359F759}" destId="{BA514429-D90B-BA41-9DD1-72A513A30992}" srcOrd="0" destOrd="0" presId="urn:microsoft.com/office/officeart/2005/8/layout/list1"/>
    <dgm:cxn modelId="{91A3AED2-C547-B04C-BE98-1CDB28D42C7A}" type="presParOf" srcId="{29D19876-902E-3D4B-AFFD-7E5F0359F759}" destId="{C28CEC94-655C-B040-8507-06FFBA3A4695}" srcOrd="1" destOrd="0" presId="urn:microsoft.com/office/officeart/2005/8/layout/list1"/>
    <dgm:cxn modelId="{102AA5E5-FBF7-8A45-935A-3452F6626142}" type="presParOf" srcId="{4C1CAA8C-6047-4D3A-BEC1-AF8A8C650AE1}" destId="{89451E52-4A79-BB47-83B6-D1A1EAC884FA}" srcOrd="13" destOrd="0" presId="urn:microsoft.com/office/officeart/2005/8/layout/list1"/>
    <dgm:cxn modelId="{02396311-B791-804E-A7F5-7ADA0369DFE7}" type="presParOf" srcId="{4C1CAA8C-6047-4D3A-BEC1-AF8A8C650AE1}" destId="{38C72890-E075-0140-8DF9-EF707CF329A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672A38-2C62-4A0C-90F5-207688FB14C0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4556F49-9AA3-47B9-8566-6123553A21F0}">
      <dgm:prSet custT="1"/>
      <dgm:spPr/>
      <dgm:t>
        <a:bodyPr/>
        <a:lstStyle/>
        <a:p>
          <a:pPr algn="ctr"/>
          <a:r>
            <a:rPr lang="en-US" sz="1600"/>
            <a:t>When dealing with imbalanced datasets, evaluating model performance using the Receiver Operating Characteristic (ROC) curve is crucial for a more accurate assessment</a:t>
          </a:r>
        </a:p>
      </dgm:t>
    </dgm:pt>
    <dgm:pt modelId="{976877FC-E9A5-4AE5-BA17-F0B15A24FF47}" type="parTrans" cxnId="{FF1094BF-4682-4C16-8D3C-C78DA308AB6F}">
      <dgm:prSet/>
      <dgm:spPr/>
      <dgm:t>
        <a:bodyPr/>
        <a:lstStyle/>
        <a:p>
          <a:endParaRPr lang="en-US"/>
        </a:p>
      </dgm:t>
    </dgm:pt>
    <dgm:pt modelId="{60B56CE4-A5BD-4EEC-8359-558AEDC0B05A}" type="sibTrans" cxnId="{FF1094BF-4682-4C16-8D3C-C78DA308AB6F}">
      <dgm:prSet/>
      <dgm:spPr/>
      <dgm:t>
        <a:bodyPr/>
        <a:lstStyle/>
        <a:p>
          <a:endParaRPr lang="en-US"/>
        </a:p>
      </dgm:t>
    </dgm:pt>
    <dgm:pt modelId="{E850C8D4-1BEE-4BE7-A9F8-FF4F8B30BF56}">
      <dgm:prSet custT="1"/>
      <dgm:spPr/>
      <dgm:t>
        <a:bodyPr/>
        <a:lstStyle/>
        <a:p>
          <a:r>
            <a:rPr lang="en-US" sz="1600"/>
            <a:t>Mixing up the data in different ways often helps the model do better when it's tested with new data</a:t>
          </a:r>
        </a:p>
      </dgm:t>
    </dgm:pt>
    <dgm:pt modelId="{41F8612B-8616-4B5F-8CBD-8FBD81A5703B}" type="parTrans" cxnId="{1811F39F-494D-4C0C-AFC2-153509CAC277}">
      <dgm:prSet/>
      <dgm:spPr/>
      <dgm:t>
        <a:bodyPr/>
        <a:lstStyle/>
        <a:p>
          <a:endParaRPr lang="en-US"/>
        </a:p>
      </dgm:t>
    </dgm:pt>
    <dgm:pt modelId="{6FD9A66E-5473-466F-B7CC-F26775336008}" type="sibTrans" cxnId="{1811F39F-494D-4C0C-AFC2-153509CAC277}">
      <dgm:prSet/>
      <dgm:spPr/>
      <dgm:t>
        <a:bodyPr/>
        <a:lstStyle/>
        <a:p>
          <a:endParaRPr lang="en-US"/>
        </a:p>
      </dgm:t>
    </dgm:pt>
    <dgm:pt modelId="{0E3E5AFA-DAA3-44A1-BF58-0A246BB11ED4}">
      <dgm:prSet custT="1"/>
      <dgm:spPr/>
      <dgm:t>
        <a:bodyPr/>
        <a:lstStyle/>
        <a:p>
          <a:r>
            <a:rPr lang="en-US" sz="1600"/>
            <a:t>When the data has lots of complex patterns and uneven distributions, using Neural Networks or Gradient Boosting tends to work well</a:t>
          </a:r>
          <a:endParaRPr lang="en-US" sz="1800"/>
        </a:p>
      </dgm:t>
    </dgm:pt>
    <dgm:pt modelId="{761AEB2A-71C0-467F-997F-0BA939FEBB45}" type="parTrans" cxnId="{6A077EE9-3F7C-4D79-9AF1-14838A657C0F}">
      <dgm:prSet/>
      <dgm:spPr/>
      <dgm:t>
        <a:bodyPr/>
        <a:lstStyle/>
        <a:p>
          <a:endParaRPr lang="en-US"/>
        </a:p>
      </dgm:t>
    </dgm:pt>
    <dgm:pt modelId="{A9D77710-A353-49C6-A469-88C4A62DBF81}" type="sibTrans" cxnId="{6A077EE9-3F7C-4D79-9AF1-14838A657C0F}">
      <dgm:prSet/>
      <dgm:spPr/>
      <dgm:t>
        <a:bodyPr/>
        <a:lstStyle/>
        <a:p>
          <a:endParaRPr lang="en-US"/>
        </a:p>
      </dgm:t>
    </dgm:pt>
    <dgm:pt modelId="{9F2A3B92-17F0-4402-B813-85E1277DDF7D}">
      <dgm:prSet custT="1"/>
      <dgm:spPr/>
      <dgm:t>
        <a:bodyPr/>
        <a:lstStyle/>
        <a:p>
          <a:r>
            <a:rPr lang="en-US" sz="1600"/>
            <a:t>Simpler methods, like decision trees, usually don't do as well in these complex situations</a:t>
          </a:r>
          <a:endParaRPr lang="en-US" sz="2300"/>
        </a:p>
      </dgm:t>
    </dgm:pt>
    <dgm:pt modelId="{27E0F471-00F5-45CE-89E2-A23D862D4D78}" type="parTrans" cxnId="{6F16C704-9D32-4ED8-8DB2-C1F85E0259C2}">
      <dgm:prSet/>
      <dgm:spPr/>
      <dgm:t>
        <a:bodyPr/>
        <a:lstStyle/>
        <a:p>
          <a:endParaRPr lang="en-US"/>
        </a:p>
      </dgm:t>
    </dgm:pt>
    <dgm:pt modelId="{6CADD373-CE70-4EFE-B6DD-42232C0DDFD2}" type="sibTrans" cxnId="{6F16C704-9D32-4ED8-8DB2-C1F85E0259C2}">
      <dgm:prSet/>
      <dgm:spPr/>
      <dgm:t>
        <a:bodyPr/>
        <a:lstStyle/>
        <a:p>
          <a:endParaRPr lang="en-US"/>
        </a:p>
      </dgm:t>
    </dgm:pt>
    <dgm:pt modelId="{9E2A630B-33E5-486A-BD66-7DC5553829CD}" type="pres">
      <dgm:prSet presAssocID="{40672A38-2C62-4A0C-90F5-207688FB14C0}" presName="root" presStyleCnt="0">
        <dgm:presLayoutVars>
          <dgm:dir/>
          <dgm:resizeHandles val="exact"/>
        </dgm:presLayoutVars>
      </dgm:prSet>
      <dgm:spPr/>
    </dgm:pt>
    <dgm:pt modelId="{A3E374F3-B173-44BF-9F4A-79B0EE3502BB}" type="pres">
      <dgm:prSet presAssocID="{A4556F49-9AA3-47B9-8566-6123553A21F0}" presName="compNode" presStyleCnt="0"/>
      <dgm:spPr/>
    </dgm:pt>
    <dgm:pt modelId="{04B922EB-289D-4A72-8103-7842B191E2BF}" type="pres">
      <dgm:prSet presAssocID="{A4556F49-9AA3-47B9-8566-6123553A21F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630A81F-FDE2-4B89-95AA-7C38D11C9583}" type="pres">
      <dgm:prSet presAssocID="{A4556F49-9AA3-47B9-8566-6123553A21F0}" presName="spaceRect" presStyleCnt="0"/>
      <dgm:spPr/>
    </dgm:pt>
    <dgm:pt modelId="{B4DD11DA-8157-4C1C-93F2-B4CE84CD39B6}" type="pres">
      <dgm:prSet presAssocID="{A4556F49-9AA3-47B9-8566-6123553A21F0}" presName="textRect" presStyleLbl="revTx" presStyleIdx="0" presStyleCnt="4">
        <dgm:presLayoutVars>
          <dgm:chMax val="1"/>
          <dgm:chPref val="1"/>
        </dgm:presLayoutVars>
      </dgm:prSet>
      <dgm:spPr/>
    </dgm:pt>
    <dgm:pt modelId="{B3CF7DE4-577A-4ECF-9AF2-C50416A7945F}" type="pres">
      <dgm:prSet presAssocID="{60B56CE4-A5BD-4EEC-8359-558AEDC0B05A}" presName="sibTrans" presStyleCnt="0"/>
      <dgm:spPr/>
    </dgm:pt>
    <dgm:pt modelId="{5AA6FD7D-0136-4CE2-B511-47D683C8B655}" type="pres">
      <dgm:prSet presAssocID="{E850C8D4-1BEE-4BE7-A9F8-FF4F8B30BF56}" presName="compNode" presStyleCnt="0"/>
      <dgm:spPr/>
    </dgm:pt>
    <dgm:pt modelId="{49319103-0043-48CF-87DA-9A2085EE84DF}" type="pres">
      <dgm:prSet presAssocID="{E850C8D4-1BEE-4BE7-A9F8-FF4F8B30BF5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AA7A6B8A-A5D2-40E3-B1F9-AE2820974CD4}" type="pres">
      <dgm:prSet presAssocID="{E850C8D4-1BEE-4BE7-A9F8-FF4F8B30BF56}" presName="spaceRect" presStyleCnt="0"/>
      <dgm:spPr/>
    </dgm:pt>
    <dgm:pt modelId="{BADC81BD-D114-412E-9677-5F8F6376665A}" type="pres">
      <dgm:prSet presAssocID="{E850C8D4-1BEE-4BE7-A9F8-FF4F8B30BF56}" presName="textRect" presStyleLbl="revTx" presStyleIdx="1" presStyleCnt="4" custLinFactNeighborX="1815" custLinFactNeighborY="3148">
        <dgm:presLayoutVars>
          <dgm:chMax val="1"/>
          <dgm:chPref val="1"/>
        </dgm:presLayoutVars>
      </dgm:prSet>
      <dgm:spPr/>
    </dgm:pt>
    <dgm:pt modelId="{BB67D47B-E227-4004-A92D-CFBC808007AD}" type="pres">
      <dgm:prSet presAssocID="{6FD9A66E-5473-466F-B7CC-F26775336008}" presName="sibTrans" presStyleCnt="0"/>
      <dgm:spPr/>
    </dgm:pt>
    <dgm:pt modelId="{F6A99BD1-8240-453A-A385-B2ED4940A508}" type="pres">
      <dgm:prSet presAssocID="{0E3E5AFA-DAA3-44A1-BF58-0A246BB11ED4}" presName="compNode" presStyleCnt="0"/>
      <dgm:spPr/>
    </dgm:pt>
    <dgm:pt modelId="{FB578FFC-9EDA-4730-B4F0-98648630A7A1}" type="pres">
      <dgm:prSet presAssocID="{0E3E5AFA-DAA3-44A1-BF58-0A246BB11ED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A9B1640C-239C-43E7-BB5B-27F50C6D704B}" type="pres">
      <dgm:prSet presAssocID="{0E3E5AFA-DAA3-44A1-BF58-0A246BB11ED4}" presName="spaceRect" presStyleCnt="0"/>
      <dgm:spPr/>
    </dgm:pt>
    <dgm:pt modelId="{3AD7F484-F712-44E2-9315-C92EC2232F61}" type="pres">
      <dgm:prSet presAssocID="{0E3E5AFA-DAA3-44A1-BF58-0A246BB11ED4}" presName="textRect" presStyleLbl="revTx" presStyleIdx="2" presStyleCnt="4" custLinFactNeighborX="3233" custLinFactNeighborY="4114">
        <dgm:presLayoutVars>
          <dgm:chMax val="1"/>
          <dgm:chPref val="1"/>
        </dgm:presLayoutVars>
      </dgm:prSet>
      <dgm:spPr/>
    </dgm:pt>
    <dgm:pt modelId="{05E803C1-795F-42A2-9452-A86D18C1B4CC}" type="pres">
      <dgm:prSet presAssocID="{A9D77710-A353-49C6-A469-88C4A62DBF81}" presName="sibTrans" presStyleCnt="0"/>
      <dgm:spPr/>
    </dgm:pt>
    <dgm:pt modelId="{27FAB3A5-D982-48E0-A399-560EA196881E}" type="pres">
      <dgm:prSet presAssocID="{9F2A3B92-17F0-4402-B813-85E1277DDF7D}" presName="compNode" presStyleCnt="0"/>
      <dgm:spPr/>
    </dgm:pt>
    <dgm:pt modelId="{4B1251AC-E62D-4FD0-8D36-C503100E07EA}" type="pres">
      <dgm:prSet presAssocID="{9F2A3B92-17F0-4402-B813-85E1277DDF7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158BB95E-ECE1-4B08-A0B0-2B779AB816FD}" type="pres">
      <dgm:prSet presAssocID="{9F2A3B92-17F0-4402-B813-85E1277DDF7D}" presName="spaceRect" presStyleCnt="0"/>
      <dgm:spPr/>
    </dgm:pt>
    <dgm:pt modelId="{C8898FD7-B706-4855-BB08-1CB2D8B8B82A}" type="pres">
      <dgm:prSet presAssocID="{9F2A3B92-17F0-4402-B813-85E1277DDF7D}" presName="textRect" presStyleLbl="revTx" presStyleIdx="3" presStyleCnt="4" custLinFactNeighborX="4652" custLinFactNeighborY="3423">
        <dgm:presLayoutVars>
          <dgm:chMax val="1"/>
          <dgm:chPref val="1"/>
        </dgm:presLayoutVars>
      </dgm:prSet>
      <dgm:spPr/>
    </dgm:pt>
  </dgm:ptLst>
  <dgm:cxnLst>
    <dgm:cxn modelId="{6F16C704-9D32-4ED8-8DB2-C1F85E0259C2}" srcId="{40672A38-2C62-4A0C-90F5-207688FB14C0}" destId="{9F2A3B92-17F0-4402-B813-85E1277DDF7D}" srcOrd="3" destOrd="0" parTransId="{27E0F471-00F5-45CE-89E2-A23D862D4D78}" sibTransId="{6CADD373-CE70-4EFE-B6DD-42232C0DDFD2}"/>
    <dgm:cxn modelId="{FBA99A21-FB60-4042-82E8-B6AE68EC90B7}" type="presOf" srcId="{40672A38-2C62-4A0C-90F5-207688FB14C0}" destId="{9E2A630B-33E5-486A-BD66-7DC5553829CD}" srcOrd="0" destOrd="0" presId="urn:microsoft.com/office/officeart/2018/2/layout/IconLabelList"/>
    <dgm:cxn modelId="{DA6E7134-AA59-40B0-AB62-6493D9E4F792}" type="presOf" srcId="{E850C8D4-1BEE-4BE7-A9F8-FF4F8B30BF56}" destId="{BADC81BD-D114-412E-9677-5F8F6376665A}" srcOrd="0" destOrd="0" presId="urn:microsoft.com/office/officeart/2018/2/layout/IconLabelList"/>
    <dgm:cxn modelId="{F7804B9B-BA8B-4EAC-BC76-EBBB3253F031}" type="presOf" srcId="{A4556F49-9AA3-47B9-8566-6123553A21F0}" destId="{B4DD11DA-8157-4C1C-93F2-B4CE84CD39B6}" srcOrd="0" destOrd="0" presId="urn:microsoft.com/office/officeart/2018/2/layout/IconLabelList"/>
    <dgm:cxn modelId="{1811F39F-494D-4C0C-AFC2-153509CAC277}" srcId="{40672A38-2C62-4A0C-90F5-207688FB14C0}" destId="{E850C8D4-1BEE-4BE7-A9F8-FF4F8B30BF56}" srcOrd="1" destOrd="0" parTransId="{41F8612B-8616-4B5F-8CBD-8FBD81A5703B}" sibTransId="{6FD9A66E-5473-466F-B7CC-F26775336008}"/>
    <dgm:cxn modelId="{926261AE-3547-4333-9910-90AA62CD8D20}" type="presOf" srcId="{9F2A3B92-17F0-4402-B813-85E1277DDF7D}" destId="{C8898FD7-B706-4855-BB08-1CB2D8B8B82A}" srcOrd="0" destOrd="0" presId="urn:microsoft.com/office/officeart/2018/2/layout/IconLabelList"/>
    <dgm:cxn modelId="{FF1094BF-4682-4C16-8D3C-C78DA308AB6F}" srcId="{40672A38-2C62-4A0C-90F5-207688FB14C0}" destId="{A4556F49-9AA3-47B9-8566-6123553A21F0}" srcOrd="0" destOrd="0" parTransId="{976877FC-E9A5-4AE5-BA17-F0B15A24FF47}" sibTransId="{60B56CE4-A5BD-4EEC-8359-558AEDC0B05A}"/>
    <dgm:cxn modelId="{F77FF1CA-DA97-4657-9127-3DAEA9A99417}" type="presOf" srcId="{0E3E5AFA-DAA3-44A1-BF58-0A246BB11ED4}" destId="{3AD7F484-F712-44E2-9315-C92EC2232F61}" srcOrd="0" destOrd="0" presId="urn:microsoft.com/office/officeart/2018/2/layout/IconLabelList"/>
    <dgm:cxn modelId="{6A077EE9-3F7C-4D79-9AF1-14838A657C0F}" srcId="{40672A38-2C62-4A0C-90F5-207688FB14C0}" destId="{0E3E5AFA-DAA3-44A1-BF58-0A246BB11ED4}" srcOrd="2" destOrd="0" parTransId="{761AEB2A-71C0-467F-997F-0BA939FEBB45}" sibTransId="{A9D77710-A353-49C6-A469-88C4A62DBF81}"/>
    <dgm:cxn modelId="{0D034958-CC6D-43F0-91B3-8D709E1EAD40}" type="presParOf" srcId="{9E2A630B-33E5-486A-BD66-7DC5553829CD}" destId="{A3E374F3-B173-44BF-9F4A-79B0EE3502BB}" srcOrd="0" destOrd="0" presId="urn:microsoft.com/office/officeart/2018/2/layout/IconLabelList"/>
    <dgm:cxn modelId="{D4491E4B-47C8-4C0D-8FB2-7418981488B1}" type="presParOf" srcId="{A3E374F3-B173-44BF-9F4A-79B0EE3502BB}" destId="{04B922EB-289D-4A72-8103-7842B191E2BF}" srcOrd="0" destOrd="0" presId="urn:microsoft.com/office/officeart/2018/2/layout/IconLabelList"/>
    <dgm:cxn modelId="{8AB3BD92-67E4-4C3F-B606-D279488A43FD}" type="presParOf" srcId="{A3E374F3-B173-44BF-9F4A-79B0EE3502BB}" destId="{A630A81F-FDE2-4B89-95AA-7C38D11C9583}" srcOrd="1" destOrd="0" presId="urn:microsoft.com/office/officeart/2018/2/layout/IconLabelList"/>
    <dgm:cxn modelId="{59B21B3C-FD6D-4A5E-B99D-08BE3B9CDF04}" type="presParOf" srcId="{A3E374F3-B173-44BF-9F4A-79B0EE3502BB}" destId="{B4DD11DA-8157-4C1C-93F2-B4CE84CD39B6}" srcOrd="2" destOrd="0" presId="urn:microsoft.com/office/officeart/2018/2/layout/IconLabelList"/>
    <dgm:cxn modelId="{C4434BFA-28FF-4B0B-82FB-88640E75667B}" type="presParOf" srcId="{9E2A630B-33E5-486A-BD66-7DC5553829CD}" destId="{B3CF7DE4-577A-4ECF-9AF2-C50416A7945F}" srcOrd="1" destOrd="0" presId="urn:microsoft.com/office/officeart/2018/2/layout/IconLabelList"/>
    <dgm:cxn modelId="{08C7D180-B223-497F-8043-87433A74CFB5}" type="presParOf" srcId="{9E2A630B-33E5-486A-BD66-7DC5553829CD}" destId="{5AA6FD7D-0136-4CE2-B511-47D683C8B655}" srcOrd="2" destOrd="0" presId="urn:microsoft.com/office/officeart/2018/2/layout/IconLabelList"/>
    <dgm:cxn modelId="{EA34EEC6-BA8B-465B-9A2E-99C5DFF784FF}" type="presParOf" srcId="{5AA6FD7D-0136-4CE2-B511-47D683C8B655}" destId="{49319103-0043-48CF-87DA-9A2085EE84DF}" srcOrd="0" destOrd="0" presId="urn:microsoft.com/office/officeart/2018/2/layout/IconLabelList"/>
    <dgm:cxn modelId="{D30E18EF-38D6-4A3B-8243-553DBDD189F1}" type="presParOf" srcId="{5AA6FD7D-0136-4CE2-B511-47D683C8B655}" destId="{AA7A6B8A-A5D2-40E3-B1F9-AE2820974CD4}" srcOrd="1" destOrd="0" presId="urn:microsoft.com/office/officeart/2018/2/layout/IconLabelList"/>
    <dgm:cxn modelId="{08DA683D-58E3-4C61-833F-FC99934B0C74}" type="presParOf" srcId="{5AA6FD7D-0136-4CE2-B511-47D683C8B655}" destId="{BADC81BD-D114-412E-9677-5F8F6376665A}" srcOrd="2" destOrd="0" presId="urn:microsoft.com/office/officeart/2018/2/layout/IconLabelList"/>
    <dgm:cxn modelId="{70F1D2F4-6AA4-44CD-8C7A-3496F69314B5}" type="presParOf" srcId="{9E2A630B-33E5-486A-BD66-7DC5553829CD}" destId="{BB67D47B-E227-4004-A92D-CFBC808007AD}" srcOrd="3" destOrd="0" presId="urn:microsoft.com/office/officeart/2018/2/layout/IconLabelList"/>
    <dgm:cxn modelId="{7C95075B-BC99-4270-96E0-3672CF3BC3EF}" type="presParOf" srcId="{9E2A630B-33E5-486A-BD66-7DC5553829CD}" destId="{F6A99BD1-8240-453A-A385-B2ED4940A508}" srcOrd="4" destOrd="0" presId="urn:microsoft.com/office/officeart/2018/2/layout/IconLabelList"/>
    <dgm:cxn modelId="{381D1B7B-DDE2-4003-90F6-642A03911554}" type="presParOf" srcId="{F6A99BD1-8240-453A-A385-B2ED4940A508}" destId="{FB578FFC-9EDA-4730-B4F0-98648630A7A1}" srcOrd="0" destOrd="0" presId="urn:microsoft.com/office/officeart/2018/2/layout/IconLabelList"/>
    <dgm:cxn modelId="{25548386-5C09-449F-AC80-F4E0CD65C581}" type="presParOf" srcId="{F6A99BD1-8240-453A-A385-B2ED4940A508}" destId="{A9B1640C-239C-43E7-BB5B-27F50C6D704B}" srcOrd="1" destOrd="0" presId="urn:microsoft.com/office/officeart/2018/2/layout/IconLabelList"/>
    <dgm:cxn modelId="{60D724F6-4D8E-4280-A262-15851A6C9061}" type="presParOf" srcId="{F6A99BD1-8240-453A-A385-B2ED4940A508}" destId="{3AD7F484-F712-44E2-9315-C92EC2232F61}" srcOrd="2" destOrd="0" presId="urn:microsoft.com/office/officeart/2018/2/layout/IconLabelList"/>
    <dgm:cxn modelId="{216B9933-DE42-4A4C-9041-7FCFC828F11C}" type="presParOf" srcId="{9E2A630B-33E5-486A-BD66-7DC5553829CD}" destId="{05E803C1-795F-42A2-9452-A86D18C1B4CC}" srcOrd="5" destOrd="0" presId="urn:microsoft.com/office/officeart/2018/2/layout/IconLabelList"/>
    <dgm:cxn modelId="{B4FFFC25-E0E4-43DE-99F2-8287B98A84D0}" type="presParOf" srcId="{9E2A630B-33E5-486A-BD66-7DC5553829CD}" destId="{27FAB3A5-D982-48E0-A399-560EA196881E}" srcOrd="6" destOrd="0" presId="urn:microsoft.com/office/officeart/2018/2/layout/IconLabelList"/>
    <dgm:cxn modelId="{64E53A9E-3BE5-4DD1-BEF8-346BC4238962}" type="presParOf" srcId="{27FAB3A5-D982-48E0-A399-560EA196881E}" destId="{4B1251AC-E62D-4FD0-8D36-C503100E07EA}" srcOrd="0" destOrd="0" presId="urn:microsoft.com/office/officeart/2018/2/layout/IconLabelList"/>
    <dgm:cxn modelId="{2F5919B4-467E-4985-B6F5-07DB5446498F}" type="presParOf" srcId="{27FAB3A5-D982-48E0-A399-560EA196881E}" destId="{158BB95E-ECE1-4B08-A0B0-2B779AB816FD}" srcOrd="1" destOrd="0" presId="urn:microsoft.com/office/officeart/2018/2/layout/IconLabelList"/>
    <dgm:cxn modelId="{272AA45E-4A74-4851-A471-2A2D218289AF}" type="presParOf" srcId="{27FAB3A5-D982-48E0-A399-560EA196881E}" destId="{C8898FD7-B706-4855-BB08-1CB2D8B8B82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9C7B8-F6B0-3148-B4FC-7BA5B1CCAC89}">
      <dsp:nvSpPr>
        <dsp:cNvPr id="0" name=""/>
        <dsp:cNvSpPr/>
      </dsp:nvSpPr>
      <dsp:spPr>
        <a:xfrm rot="5400000">
          <a:off x="770734" y="750213"/>
          <a:ext cx="2317259" cy="385586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551F6D8-6D7D-104D-A84B-12EC180474B3}">
      <dsp:nvSpPr>
        <dsp:cNvPr id="0" name=""/>
        <dsp:cNvSpPr/>
      </dsp:nvSpPr>
      <dsp:spPr>
        <a:xfrm>
          <a:off x="383926" y="1902286"/>
          <a:ext cx="3481098" cy="3051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+mn-lt"/>
            </a:rPr>
            <a:t>Applying Ensemble to these algorithms to obtain better predictive performance than could be obtained from any of the constituent learning algorithms alone.</a:t>
          </a:r>
        </a:p>
      </dsp:txBody>
      <dsp:txXfrm>
        <a:off x="383926" y="1902286"/>
        <a:ext cx="3481098" cy="3051386"/>
      </dsp:txXfrm>
    </dsp:sp>
    <dsp:sp modelId="{EE49A1B8-2C5A-EF48-8125-FFFA4FCE51B9}">
      <dsp:nvSpPr>
        <dsp:cNvPr id="0" name=""/>
        <dsp:cNvSpPr/>
      </dsp:nvSpPr>
      <dsp:spPr>
        <a:xfrm>
          <a:off x="3208213" y="466339"/>
          <a:ext cx="656811" cy="656811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E562177-A09D-1A44-8657-BDFCCB377C3E}">
      <dsp:nvSpPr>
        <dsp:cNvPr id="0" name=""/>
        <dsp:cNvSpPr/>
      </dsp:nvSpPr>
      <dsp:spPr>
        <a:xfrm rot="5400000">
          <a:off x="5032279" y="-304310"/>
          <a:ext cx="2317259" cy="3855867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22DF8BB-931E-604B-8C49-F6C07A8CE685}">
      <dsp:nvSpPr>
        <dsp:cNvPr id="0" name=""/>
        <dsp:cNvSpPr/>
      </dsp:nvSpPr>
      <dsp:spPr>
        <a:xfrm>
          <a:off x="4645470" y="847763"/>
          <a:ext cx="3481098" cy="30513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Since SAS EM does not have a cross-validation feature, we somewhat replicated the feature using multiple data partitions.</a:t>
          </a:r>
          <a:endParaRPr lang="en-GB" sz="2000" kern="1200"/>
        </a:p>
      </dsp:txBody>
      <dsp:txXfrm>
        <a:off x="4645470" y="847763"/>
        <a:ext cx="3481098" cy="30513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9226B5-0A90-43C9-8BA6-B3C16D781798}">
      <dsp:nvSpPr>
        <dsp:cNvPr id="0" name=""/>
        <dsp:cNvSpPr/>
      </dsp:nvSpPr>
      <dsp:spPr>
        <a:xfrm>
          <a:off x="0" y="341114"/>
          <a:ext cx="435181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2F10C-B84F-4923-8A1F-67A1F9FDA88B}">
      <dsp:nvSpPr>
        <dsp:cNvPr id="0" name=""/>
        <dsp:cNvSpPr/>
      </dsp:nvSpPr>
      <dsp:spPr>
        <a:xfrm>
          <a:off x="217590" y="45914"/>
          <a:ext cx="3046268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142" tIns="0" rIns="11514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Logistic Regression</a:t>
          </a:r>
          <a:endParaRPr lang="en-GB" sz="2000" b="1" kern="1200"/>
        </a:p>
      </dsp:txBody>
      <dsp:txXfrm>
        <a:off x="246411" y="74735"/>
        <a:ext cx="2988626" cy="532758"/>
      </dsp:txXfrm>
    </dsp:sp>
    <dsp:sp modelId="{825897D5-BF8B-F74B-B44A-1A3D0BC63509}">
      <dsp:nvSpPr>
        <dsp:cNvPr id="0" name=""/>
        <dsp:cNvSpPr/>
      </dsp:nvSpPr>
      <dsp:spPr>
        <a:xfrm>
          <a:off x="0" y="1248314"/>
          <a:ext cx="435181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468F11-AE13-C64E-A865-8AB5A062285D}">
      <dsp:nvSpPr>
        <dsp:cNvPr id="0" name=""/>
        <dsp:cNvSpPr/>
      </dsp:nvSpPr>
      <dsp:spPr>
        <a:xfrm>
          <a:off x="217590" y="953114"/>
          <a:ext cx="3046268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142" tIns="0" rIns="11514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Neural Network</a:t>
          </a:r>
        </a:p>
      </dsp:txBody>
      <dsp:txXfrm>
        <a:off x="246411" y="981935"/>
        <a:ext cx="2988626" cy="532758"/>
      </dsp:txXfrm>
    </dsp:sp>
    <dsp:sp modelId="{40EF459C-40E4-4B8A-B7B1-53B1CD9EB026}">
      <dsp:nvSpPr>
        <dsp:cNvPr id="0" name=""/>
        <dsp:cNvSpPr/>
      </dsp:nvSpPr>
      <dsp:spPr>
        <a:xfrm>
          <a:off x="0" y="2155515"/>
          <a:ext cx="435181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DEDA58-2712-4676-B473-557C9748EC93}">
      <dsp:nvSpPr>
        <dsp:cNvPr id="0" name=""/>
        <dsp:cNvSpPr/>
      </dsp:nvSpPr>
      <dsp:spPr>
        <a:xfrm>
          <a:off x="217590" y="1860315"/>
          <a:ext cx="3046268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142" tIns="0" rIns="11514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Gradient Boosting</a:t>
          </a:r>
          <a:endParaRPr lang="en-GB" sz="2000" b="1" kern="1200"/>
        </a:p>
      </dsp:txBody>
      <dsp:txXfrm>
        <a:off x="246411" y="1889136"/>
        <a:ext cx="2988626" cy="532758"/>
      </dsp:txXfrm>
    </dsp:sp>
    <dsp:sp modelId="{38C72890-E075-0140-8DF9-EF707CF329A1}">
      <dsp:nvSpPr>
        <dsp:cNvPr id="0" name=""/>
        <dsp:cNvSpPr/>
      </dsp:nvSpPr>
      <dsp:spPr>
        <a:xfrm>
          <a:off x="0" y="3062715"/>
          <a:ext cx="435181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8CEC94-655C-B040-8507-06FFBA3A4695}">
      <dsp:nvSpPr>
        <dsp:cNvPr id="0" name=""/>
        <dsp:cNvSpPr/>
      </dsp:nvSpPr>
      <dsp:spPr>
        <a:xfrm>
          <a:off x="217590" y="2767515"/>
          <a:ext cx="3046268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142" tIns="0" rIns="11514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HP Neural Network</a:t>
          </a:r>
        </a:p>
      </dsp:txBody>
      <dsp:txXfrm>
        <a:off x="246411" y="2796336"/>
        <a:ext cx="2988626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B922EB-289D-4A72-8103-7842B191E2BF}">
      <dsp:nvSpPr>
        <dsp:cNvPr id="0" name=""/>
        <dsp:cNvSpPr/>
      </dsp:nvSpPr>
      <dsp:spPr>
        <a:xfrm>
          <a:off x="879913" y="802037"/>
          <a:ext cx="1076251" cy="10762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D11DA-8157-4C1C-93F2-B4CE84CD39B6}">
      <dsp:nvSpPr>
        <dsp:cNvPr id="0" name=""/>
        <dsp:cNvSpPr/>
      </dsp:nvSpPr>
      <dsp:spPr>
        <a:xfrm>
          <a:off x="222204" y="2362150"/>
          <a:ext cx="2391669" cy="16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When dealing with imbalanced datasets, evaluating model performance using the Receiver Operating Characteristic (ROC) curve is crucial for a more accurate assessment</a:t>
          </a:r>
        </a:p>
      </dsp:txBody>
      <dsp:txXfrm>
        <a:off x="222204" y="2362150"/>
        <a:ext cx="2391669" cy="1665000"/>
      </dsp:txXfrm>
    </dsp:sp>
    <dsp:sp modelId="{49319103-0043-48CF-87DA-9A2085EE84DF}">
      <dsp:nvSpPr>
        <dsp:cNvPr id="0" name=""/>
        <dsp:cNvSpPr/>
      </dsp:nvSpPr>
      <dsp:spPr>
        <a:xfrm>
          <a:off x="3690125" y="802037"/>
          <a:ext cx="1076251" cy="10762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C81BD-D114-412E-9677-5F8F6376665A}">
      <dsp:nvSpPr>
        <dsp:cNvPr id="0" name=""/>
        <dsp:cNvSpPr/>
      </dsp:nvSpPr>
      <dsp:spPr>
        <a:xfrm>
          <a:off x="3075825" y="2414564"/>
          <a:ext cx="2391669" cy="16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Mixing up the data in different ways often helps the model do better when it's tested with new data</a:t>
          </a:r>
        </a:p>
      </dsp:txBody>
      <dsp:txXfrm>
        <a:off x="3075825" y="2414564"/>
        <a:ext cx="2391669" cy="1665000"/>
      </dsp:txXfrm>
    </dsp:sp>
    <dsp:sp modelId="{FB578FFC-9EDA-4730-B4F0-98648630A7A1}">
      <dsp:nvSpPr>
        <dsp:cNvPr id="0" name=""/>
        <dsp:cNvSpPr/>
      </dsp:nvSpPr>
      <dsp:spPr>
        <a:xfrm>
          <a:off x="6500337" y="802037"/>
          <a:ext cx="1076251" cy="10762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7F484-F712-44E2-9315-C92EC2232F61}">
      <dsp:nvSpPr>
        <dsp:cNvPr id="0" name=""/>
        <dsp:cNvSpPr/>
      </dsp:nvSpPr>
      <dsp:spPr>
        <a:xfrm>
          <a:off x="5919950" y="2430648"/>
          <a:ext cx="2391669" cy="16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When the data has lots of complex patterns and uneven distributions, using Neural Networks or Gradient Boosting tends to work well</a:t>
          </a:r>
          <a:endParaRPr lang="en-US" sz="1800" kern="1200"/>
        </a:p>
      </dsp:txBody>
      <dsp:txXfrm>
        <a:off x="5919950" y="2430648"/>
        <a:ext cx="2391669" cy="1665000"/>
      </dsp:txXfrm>
    </dsp:sp>
    <dsp:sp modelId="{4B1251AC-E62D-4FD0-8D36-C503100E07EA}">
      <dsp:nvSpPr>
        <dsp:cNvPr id="0" name=""/>
        <dsp:cNvSpPr/>
      </dsp:nvSpPr>
      <dsp:spPr>
        <a:xfrm>
          <a:off x="9310549" y="802037"/>
          <a:ext cx="1076251" cy="10762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98FD7-B706-4855-BB08-1CB2D8B8B82A}">
      <dsp:nvSpPr>
        <dsp:cNvPr id="0" name=""/>
        <dsp:cNvSpPr/>
      </dsp:nvSpPr>
      <dsp:spPr>
        <a:xfrm>
          <a:off x="8764100" y="2419143"/>
          <a:ext cx="2391669" cy="16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Simpler methods, like decision trees, usually don't do as well in these complex situations</a:t>
          </a:r>
          <a:endParaRPr lang="en-US" sz="2300" kern="1200"/>
        </a:p>
      </dsp:txBody>
      <dsp:txXfrm>
        <a:off x="8764100" y="2419143"/>
        <a:ext cx="2391669" cy="166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26CF7-48D8-2F46-AFC8-8A5D2298DFDD}" type="datetimeFigureOut">
              <a:rPr lang="en-US" smtClean="0"/>
              <a:t>1/31/2024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BF745-0557-B241-863F-056113C7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7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3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urdue Logo" descr="Purdue Logo">
            <a:extLst>
              <a:ext uri="{FF2B5EF4-FFF2-40B4-BE49-F238E27FC236}">
                <a16:creationId xmlns:a16="http://schemas.microsoft.com/office/drawing/2014/main" id="{121060AA-930A-4F8F-D7F6-9CFE824946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7077" y="5756157"/>
            <a:ext cx="2709200" cy="484939"/>
          </a:xfrm>
          <a:prstGeom prst="rect">
            <a:avLst/>
          </a:prstGeom>
        </p:spPr>
      </p:pic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9954706" y="-9439"/>
            <a:ext cx="224672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2005070"/>
            <a:ext cx="7763458" cy="592834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2629338"/>
            <a:ext cx="7763458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1" i="0">
                <a:solidFill>
                  <a:schemeClr val="bg2"/>
                </a:solidFill>
                <a:latin typeface="Acumin Pro Semibold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6FFA1BC-72F9-9048-3E39-D300A3A6A5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257" y="3107129"/>
            <a:ext cx="7763458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2"/>
                </a:solidFill>
                <a:latin typeface="Acumin Pro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fld id="{C7124C19-F609-8C4C-8116-78E353E3E672}" type="datetime1">
              <a:rPr lang="en-US" smtClean="0"/>
              <a:t>3/29/23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C3163-7E89-C90A-4497-846BA498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2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313" y="3652272"/>
            <a:ext cx="5469743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1" y="1543323"/>
            <a:ext cx="546974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275945" y="1543323"/>
            <a:ext cx="5458727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4929" y="3652271"/>
            <a:ext cx="5469743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A7288C-38D9-0159-D0E4-B042D466D1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85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314" y="3652272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2" y="1543323"/>
            <a:ext cx="3534479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336974" y="1543324"/>
            <a:ext cx="3527360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25959" y="3652272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205605" y="1532307"/>
            <a:ext cx="3527360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47E27B2-1DE2-3469-81EF-9EBD7DC7AF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94590" y="3641255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47B2B3-AD22-934B-7901-EF00010BA35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67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7402-16CB-60F1-259A-4E1A1619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457200"/>
            <a:ext cx="4314823" cy="964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89552-EB9F-6D72-9130-E107C02C2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2" y="1570383"/>
            <a:ext cx="4314823" cy="42986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F6EAB8-D2BB-0BDE-C7AC-895B69CA5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871" y="457200"/>
            <a:ext cx="6662927" cy="54117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821C840C-3AA9-6493-3A9D-CE82D8D492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6DC60-EE89-734D-242E-5043417AC8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0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9A83-2C12-9A72-A547-B9374C10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70037"/>
            <a:ext cx="4325711" cy="1034775"/>
          </a:xfrm>
        </p:spPr>
        <p:txBody>
          <a:bodyPr anchor="b"/>
          <a:lstStyle>
            <a:lvl1pPr fontAlgn="t"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70037"/>
            <a:ext cx="6562498" cy="539101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6314" y="1759226"/>
            <a:ext cx="4325711" cy="4086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DC806-6E08-B58A-6B09-ECD209B759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54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3" y="1543323"/>
            <a:ext cx="5458727" cy="43177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7832766-AA56-63AE-E2AA-9A294734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F92D672-5C11-B647-ADA7-722837BA86C0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286962" y="1543323"/>
            <a:ext cx="5458727" cy="43177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AFB8997-E903-BD34-CBB7-A70F3BD09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80C45-204B-0517-4FC2-236945E741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8086" y="1543323"/>
            <a:ext cx="5862679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5759" y="1543322"/>
            <a:ext cx="5129927" cy="43075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486577" y="3795304"/>
            <a:ext cx="2844188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68086" y="3795304"/>
            <a:ext cx="2844188" cy="205559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3C43D-3312-15BB-B055-F99C088EB6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4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5428" y="325312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57200" y="136731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0A3B0E8-AC0D-A169-37E3-2D123D6EBF2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4325104" y="136731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40970D8-E511-89A8-FC5C-6DB37485ADE3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8181729" y="136731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B04B79A-B4BD-0306-3D46-D570E1F51CA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303332" y="325312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50B4796-C4B7-C272-5ADD-7D6C896B703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181729" y="325312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633AE4D-056F-FC97-1F10-877F247AB319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413656" y="5656648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19716662-3C77-F831-E45C-F9EA49810F58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35428" y="3770844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ED1A14F-5E0D-476E-9C60-BD987EFC4940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4303332" y="3770844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0003A4C-26CB-DD7F-0B22-024AFB58DC67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8193008" y="3770844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8CE8D58-56A2-6AE5-AB18-C53F4134DD88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4281560" y="5656648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A4C2D1F-1A58-AC60-F606-B816E5F23FF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8193008" y="5656648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924D92CB-DB6C-EEE8-BDA7-E3D7B06436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A2560-8530-94AA-9E7F-F5A56AB4E3D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3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4" y="1542762"/>
            <a:ext cx="261101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34406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23655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223A017-A902-92C1-8A99-7D45B08D860D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912904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E352EAA-3DC6-450E-518D-B55638975EC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1843620" y="3651150"/>
            <a:ext cx="261101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E5E3807-051E-4D4B-1143-A6B4BDDBB5D8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4741369" y="3651150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659EF4B-6B57-DE2A-B33A-D60A659CFE6D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7633859" y="3651150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B72767-6954-6B12-1677-BE947CE88EB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13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21986" y="1643073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521986" y="3884037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46315" y="1643073"/>
            <a:ext cx="5745165" cy="430757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7A134D-7A3A-AD4B-91DF-57347E308706}"/>
              </a:ext>
            </a:extLst>
          </p:cNvPr>
          <p:cNvSpPr/>
          <p:nvPr userDrawn="1"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581B053-21C8-C0AD-58C7-637A6315D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1726" y="3395949"/>
            <a:ext cx="5212943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2033E-9DB9-9A2B-D4C5-6D8960838D22}"/>
              </a:ext>
            </a:extLst>
          </p:cNvPr>
          <p:cNvSpPr/>
          <p:nvPr userDrawn="1"/>
        </p:nvSpPr>
        <p:spPr>
          <a:xfrm>
            <a:off x="6521856" y="5636913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02FFCFA-A84F-7535-4A5F-29A5FC64606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21726" y="5636913"/>
            <a:ext cx="5212813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45827-5CB3-E873-7680-6D8C2AAB95D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27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21986" y="1643073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9" name="Purdue Logo" descr="Purdue Logo">
            <a:extLst>
              <a:ext uri="{FF2B5EF4-FFF2-40B4-BE49-F238E27FC236}">
                <a16:creationId xmlns:a16="http://schemas.microsoft.com/office/drawing/2014/main" id="{0369561B-6E0A-309C-13AF-C89F6E6E23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287219" y="3884037"/>
            <a:ext cx="2447580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521986" y="3879120"/>
            <a:ext cx="2528916" cy="205559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46315" y="1643073"/>
            <a:ext cx="5745165" cy="430757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AC4E08-5A51-BF4F-655E-4E54DD771548}"/>
              </a:ext>
            </a:extLst>
          </p:cNvPr>
          <p:cNvSpPr/>
          <p:nvPr userDrawn="1"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D80C23-74F3-F853-02BF-83C743039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71823" y="3395949"/>
            <a:ext cx="5162846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22EB8-4EFD-86A4-8EB8-8A4F1A1AA2DF}"/>
              </a:ext>
            </a:extLst>
          </p:cNvPr>
          <p:cNvSpPr/>
          <p:nvPr userDrawn="1"/>
        </p:nvSpPr>
        <p:spPr>
          <a:xfrm>
            <a:off x="6512818" y="5631997"/>
            <a:ext cx="251233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A4B2AA-E0AE-18DD-BAA3-AF2A9CA6987A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62654" y="5631997"/>
            <a:ext cx="2488248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B5CD1-FF93-2C9C-1BFF-73A3CE39E65D}"/>
              </a:ext>
            </a:extLst>
          </p:cNvPr>
          <p:cNvSpPr/>
          <p:nvPr userDrawn="1"/>
        </p:nvSpPr>
        <p:spPr>
          <a:xfrm>
            <a:off x="9287218" y="5641703"/>
            <a:ext cx="2431941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52272AC-9734-6D60-9441-B5E7B9E4E37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9337055" y="5641703"/>
            <a:ext cx="2408630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1CBD603-B977-E0E5-7C2E-C0061CD0B72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41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BA4B2908-555F-78CD-D5EA-D087520FF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143" y="5756156"/>
            <a:ext cx="2709200" cy="484940"/>
          </a:xfrm>
          <a:prstGeom prst="rect">
            <a:avLst/>
          </a:pr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B1EEEEC0-D7E4-4DE5-4E3D-FAAD9ABA8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1812045"/>
            <a:ext cx="7763458" cy="719757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EDB9B8-C811-84E9-5F58-0130F3A805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2617146"/>
            <a:ext cx="7763458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cumin Pro Semibold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4BF34A7-30DF-7BD2-A5A2-434BBF6672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257" y="3148847"/>
            <a:ext cx="7763458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Acumin Pro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3/31/23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C8F108-1702-5F20-3D95-B2102374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25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CFF414-FA47-F7EC-7EFB-7073E26BB831}"/>
              </a:ext>
            </a:extLst>
          </p:cNvPr>
          <p:cNvSpPr/>
          <p:nvPr userDrawn="1"/>
        </p:nvSpPr>
        <p:spPr>
          <a:xfrm>
            <a:off x="7938475" y="1315894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C0F4F-1E76-E3A4-E5AA-8FA79C7C69FB}"/>
              </a:ext>
            </a:extLst>
          </p:cNvPr>
          <p:cNvSpPr/>
          <p:nvPr userDrawn="1"/>
        </p:nvSpPr>
        <p:spPr>
          <a:xfrm>
            <a:off x="4420956" y="1315895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105CB-DECE-0616-2A57-776784CFC1CB}"/>
              </a:ext>
            </a:extLst>
          </p:cNvPr>
          <p:cNvSpPr/>
          <p:nvPr userDrawn="1"/>
        </p:nvSpPr>
        <p:spPr>
          <a:xfrm>
            <a:off x="903437" y="1315896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13FE17-B697-FB87-4ED6-D832D798E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506" y="1436468"/>
            <a:ext cx="3319462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8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B65CB9D-AA49-05C2-2100-C63D32C82B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1943" y="4045824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3204028-135E-83A2-B94A-693154F531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1284" y="1436468"/>
            <a:ext cx="3319462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8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D4E810FD-2D00-764A-B144-B235C21E32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19721" y="4045824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A71EF50-386A-A3B9-93FB-6EF179A4EE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8803" y="1433918"/>
            <a:ext cx="3319462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8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6AE17ED9-FDD9-34C3-1F7D-9A8EA4C4B40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7240" y="4043274"/>
            <a:ext cx="2951163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15" name="Purdue Logo" descr="Purdue Logo">
            <a:extLst>
              <a:ext uri="{FF2B5EF4-FFF2-40B4-BE49-F238E27FC236}">
                <a16:creationId xmlns:a16="http://schemas.microsoft.com/office/drawing/2014/main" id="{F444D1CF-9A99-D079-5D89-6DE824A893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77D3ED32-45F9-B948-371F-67E8465B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40B5B1B-89D1-9945-6AB1-0D9B2E27009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7907" y="2065260"/>
            <a:ext cx="2950589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CAB75A6-8C36-AD93-09A1-D377BF55C68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4605427" y="2065259"/>
            <a:ext cx="2950589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BFCE088-E342-EDAD-213D-39C8B8D85057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22945" y="2065259"/>
            <a:ext cx="2950589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52A11A-CEFD-01B7-2324-466BE85E97B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12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8D576-4759-5408-883D-2E56D9D0F603}"/>
              </a:ext>
            </a:extLst>
          </p:cNvPr>
          <p:cNvSpPr/>
          <p:nvPr userDrawn="1"/>
        </p:nvSpPr>
        <p:spPr>
          <a:xfrm>
            <a:off x="7938216" y="1315892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44A1A-1D1D-F2D9-8EC1-EFF25EBA1FB0}"/>
              </a:ext>
            </a:extLst>
          </p:cNvPr>
          <p:cNvSpPr/>
          <p:nvPr userDrawn="1"/>
        </p:nvSpPr>
        <p:spPr>
          <a:xfrm>
            <a:off x="4420697" y="1315893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38D75A-DD50-6C6E-0A9D-7F77E72C780A}"/>
              </a:ext>
            </a:extLst>
          </p:cNvPr>
          <p:cNvSpPr/>
          <p:nvPr userDrawn="1"/>
        </p:nvSpPr>
        <p:spPr>
          <a:xfrm>
            <a:off x="903178" y="1315894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76A1563-09E6-06B6-EC4A-8E309CC57B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247" y="143646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="1" i="0" baseline="0">
                <a:solidFill>
                  <a:schemeClr val="tx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F401EC8-7352-A985-133C-726A718A9E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1025" y="143646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="1" i="0" baseline="0">
                <a:solidFill>
                  <a:schemeClr val="tx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1A04C69-EC92-81B2-FCD5-39464C669B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8544" y="143391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="1" i="0" baseline="0">
                <a:solidFill>
                  <a:schemeClr val="tx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E5BF8CB-9477-F598-75C4-6F35D608B35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01684" y="2040670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E6CE746-1703-63A8-BBD4-546AD104E27E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4604880" y="2065258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53952BA5-2190-5106-0EBD-DA1D15EFBB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1684" y="4045822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835FE666-CADC-4DB4-80A4-BFD9823DE0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19462" y="4045822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ECA5017-0E7C-4957-02B2-65FA6C1F6E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6981" y="4043272"/>
            <a:ext cx="2951163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9F4CE92C-83FA-CA44-69CB-E6229E144199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8129414" y="2071424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pic>
        <p:nvPicPr>
          <p:cNvPr id="39" name="Purdue Logo" descr="Purdue Logo">
            <a:extLst>
              <a:ext uri="{FF2B5EF4-FFF2-40B4-BE49-F238E27FC236}">
                <a16:creationId xmlns:a16="http://schemas.microsoft.com/office/drawing/2014/main" id="{28B0C093-6F71-44D4-5731-9A086B7811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556C0F-0FF4-1816-A9DC-60D03FBFCE5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9466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5 Colo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urdue Logo" descr="Purdue Logo">
            <a:extLst>
              <a:ext uri="{FF2B5EF4-FFF2-40B4-BE49-F238E27FC236}">
                <a16:creationId xmlns:a16="http://schemas.microsoft.com/office/drawing/2014/main" id="{28B0C093-6F71-44D4-5731-9A086B7811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79A34A-6A6B-FC98-1EC8-8347FAB1A48F}"/>
              </a:ext>
            </a:extLst>
          </p:cNvPr>
          <p:cNvSpPr/>
          <p:nvPr userDrawn="1"/>
        </p:nvSpPr>
        <p:spPr>
          <a:xfrm>
            <a:off x="1008584" y="1660596"/>
            <a:ext cx="1918020" cy="436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F2A76-73C1-7478-1C52-F70D9B50BC0A}"/>
              </a:ext>
            </a:extLst>
          </p:cNvPr>
          <p:cNvSpPr/>
          <p:nvPr userDrawn="1"/>
        </p:nvSpPr>
        <p:spPr>
          <a:xfrm>
            <a:off x="1011339" y="2160555"/>
            <a:ext cx="1915265" cy="323350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6525D0-8078-E003-46A7-FFCB83C221E0}"/>
              </a:ext>
            </a:extLst>
          </p:cNvPr>
          <p:cNvSpPr/>
          <p:nvPr userDrawn="1"/>
        </p:nvSpPr>
        <p:spPr>
          <a:xfrm>
            <a:off x="3045437" y="1660596"/>
            <a:ext cx="1918020" cy="4364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6AD059-9160-4AE4-0F86-92FB0AAD082C}"/>
              </a:ext>
            </a:extLst>
          </p:cNvPr>
          <p:cNvSpPr/>
          <p:nvPr userDrawn="1"/>
        </p:nvSpPr>
        <p:spPr>
          <a:xfrm>
            <a:off x="3048192" y="2160555"/>
            <a:ext cx="1915265" cy="32335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F701C0-7A2F-0B95-E95C-07302A14CA56}"/>
              </a:ext>
            </a:extLst>
          </p:cNvPr>
          <p:cNvSpPr/>
          <p:nvPr userDrawn="1"/>
        </p:nvSpPr>
        <p:spPr>
          <a:xfrm>
            <a:off x="5082290" y="1660596"/>
            <a:ext cx="1918020" cy="4364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786ED8-9187-C7FB-F774-CE52A2971FFD}"/>
              </a:ext>
            </a:extLst>
          </p:cNvPr>
          <p:cNvSpPr/>
          <p:nvPr userDrawn="1"/>
        </p:nvSpPr>
        <p:spPr>
          <a:xfrm>
            <a:off x="5085045" y="2160555"/>
            <a:ext cx="1915265" cy="32335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6F5635-02F3-829F-B778-4A766D8D4A2D}"/>
              </a:ext>
            </a:extLst>
          </p:cNvPr>
          <p:cNvSpPr/>
          <p:nvPr userDrawn="1"/>
        </p:nvSpPr>
        <p:spPr>
          <a:xfrm>
            <a:off x="7119143" y="1660596"/>
            <a:ext cx="1918020" cy="4364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BD6A50-2E1C-FDDB-2F9B-D9101B8535C5}"/>
              </a:ext>
            </a:extLst>
          </p:cNvPr>
          <p:cNvSpPr/>
          <p:nvPr userDrawn="1"/>
        </p:nvSpPr>
        <p:spPr>
          <a:xfrm>
            <a:off x="7121898" y="2160555"/>
            <a:ext cx="1915265" cy="32335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39B4FF-413F-3DBC-C6E4-087C951C5464}"/>
              </a:ext>
            </a:extLst>
          </p:cNvPr>
          <p:cNvSpPr/>
          <p:nvPr userDrawn="1"/>
        </p:nvSpPr>
        <p:spPr>
          <a:xfrm>
            <a:off x="9155998" y="1660596"/>
            <a:ext cx="1918020" cy="4364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B8434E-9F38-4592-327E-51A570C73E09}"/>
              </a:ext>
            </a:extLst>
          </p:cNvPr>
          <p:cNvSpPr/>
          <p:nvPr userDrawn="1"/>
        </p:nvSpPr>
        <p:spPr>
          <a:xfrm>
            <a:off x="9158753" y="2160555"/>
            <a:ext cx="1915265" cy="32335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1BA8130D-B7F2-9815-5056-6F334D4BBA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8584" y="1783909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A41A66E4-0B84-E1FB-88CD-3E0E6E80C4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45438" y="1768552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235E5CE7-3D80-1BB5-DACD-8A63CA927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2291" y="1768552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685C02D4-EA4F-4962-D397-F6439EC5C6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19145" y="1768552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F46F0A7-55C4-6BAE-BCB0-157A86C91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56000" y="1770870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69C3F7-0A3A-FAC2-6540-8BB750E9A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7982" y="2312717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40CB427-2320-1A81-037C-6D83BCA5B36F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3175312" y="2299864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3144BCA8-7BD5-8323-CDAB-E5362D78AA68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5212165" y="2298292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82EC0719-39BA-B2AB-F29D-3C947DC78925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7249018" y="2298292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B939ED29-1A95-3771-8E52-C1F99F848AB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9285873" y="2312717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4" name="Text Placeholder 13">
            <a:extLst>
              <a:ext uri="{FF2B5EF4-FFF2-40B4-BE49-F238E27FC236}">
                <a16:creationId xmlns:a16="http://schemas.microsoft.com/office/drawing/2014/main" id="{F45DEB53-8B0A-80C6-DDED-B723442350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728143-5B5E-2F91-1A50-ECF61312F188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407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Black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0386" y="-9524"/>
            <a:ext cx="6581614" cy="6882938"/>
          </a:xfrm>
          <a:ln>
            <a:noFill/>
          </a:ln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0" y="-9440"/>
            <a:ext cx="7284203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005" y="891153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005" y="249135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3836B8-46F8-6347-6A27-7BDA1D77E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74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White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0386" y="-9525"/>
            <a:ext cx="6581614" cy="6882938"/>
          </a:xfrm>
          <a:ln>
            <a:noFill/>
          </a:ln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0" y="0"/>
            <a:ext cx="7284203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2005" y="891153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005" y="249135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23C719-BBA8-8B6C-9920-142BDE7BB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020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9954706" y="-9439"/>
            <a:ext cx="224672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70" y="2466280"/>
            <a:ext cx="7981645" cy="719757"/>
          </a:xfrm>
        </p:spPr>
        <p:txBody>
          <a:bodyPr>
            <a:noAutofit/>
          </a:bodyPr>
          <a:lstStyle>
            <a:lvl1pPr>
              <a:defRPr sz="960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339" y="3434010"/>
            <a:ext cx="7874567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bg2"/>
                </a:solidFill>
                <a:latin typeface="Acumin Pro Medium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add contact info</a:t>
            </a:r>
          </a:p>
        </p:txBody>
      </p:sp>
      <p:pic>
        <p:nvPicPr>
          <p:cNvPr id="8" name="Purdue Logo" descr="Purdue Logo">
            <a:extLst>
              <a:ext uri="{FF2B5EF4-FFF2-40B4-BE49-F238E27FC236}">
                <a16:creationId xmlns:a16="http://schemas.microsoft.com/office/drawing/2014/main" id="{D1A65555-63A8-D3C1-AA71-F25B3071BD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070" y="5739119"/>
            <a:ext cx="2709200" cy="48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53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BA4B2908-555F-78CD-D5EA-D087520FF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4143" y="5756156"/>
            <a:ext cx="2709200" cy="484940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1648B145-A545-0D6D-AFF0-0F715C907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70" y="2466280"/>
            <a:ext cx="7981645" cy="719757"/>
          </a:xfrm>
        </p:spPr>
        <p:txBody>
          <a:bodyPr>
            <a:noAutofit/>
          </a:bodyPr>
          <a:lstStyle>
            <a:lvl1pPr>
              <a:defRPr sz="96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3D40940-377F-6BBC-02CB-083B672BF5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339" y="3434010"/>
            <a:ext cx="7874567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Acumin Pro Medium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add contact info</a:t>
            </a:r>
          </a:p>
        </p:txBody>
      </p:sp>
    </p:spTree>
    <p:extLst>
      <p:ext uri="{BB962C8B-B14F-4D97-AF65-F5344CB8AC3E}">
        <p14:creationId xmlns:p14="http://schemas.microsoft.com/office/powerpoint/2010/main" val="1618025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4176D92-8FAB-782E-E607-5D0C5CC9C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DAFB6-8BB6-ADBB-6574-5B0C25E7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671391"/>
            <a:ext cx="11266714" cy="14014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FF931D0-D7E7-D9E1-3CCC-83299A0922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972" y="6085510"/>
            <a:ext cx="11266714" cy="44926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 b="1" i="0">
                <a:solidFill>
                  <a:schemeClr val="tx1"/>
                </a:solidFill>
                <a:latin typeface="Acumin Pro Semibold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8661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9525"/>
            <a:ext cx="12192000" cy="6867525"/>
          </a:xfrm>
          <a:ln>
            <a:noFill/>
          </a:ln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FC2CE8-E7A7-5DA8-903C-7C61B21A6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21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543324"/>
            <a:ext cx="11266713" cy="4454706"/>
          </a:xfrm>
        </p:spPr>
        <p:txBody>
          <a:bodyPr numCol="1">
            <a:noAutofit/>
          </a:bodyPr>
          <a:lstStyle>
            <a:lvl1pPr marL="0" indent="0" algn="l" fontAlgn="t">
              <a:buFontTx/>
              <a:buNone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CEF9E-3A6E-C6FF-42DA-EDF0D1D98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32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543324"/>
            <a:ext cx="11266713" cy="4454706"/>
          </a:xfrm>
        </p:spPr>
        <p:txBody>
          <a:bodyPr numCol="2">
            <a:noAutofit/>
          </a:bodyPr>
          <a:lstStyle>
            <a:lvl1pPr marL="0" indent="0" algn="l" fontAlgn="t">
              <a:buFontTx/>
              <a:buNone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4" name="Purdue Logo" descr="Purdue Logo">
            <a:extLst>
              <a:ext uri="{FF2B5EF4-FFF2-40B4-BE49-F238E27FC236}">
                <a16:creationId xmlns:a16="http://schemas.microsoft.com/office/drawing/2014/main" id="{D337403E-4A63-3B42-FC84-47BAEDD7A7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85743F-DCAE-A9EE-5293-03DFB306B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984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628D381-488B-4C1C-32F0-1D389C1FF7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8086" y="1543324"/>
            <a:ext cx="11266714" cy="445470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57E46A32-0E35-7B3E-4B6F-A7D50B076D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5EE0A7E-143D-2A83-397F-55801DA0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65EE62C3-A7DA-7701-DE4B-C1A290C4FA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54E73-61A3-FF0B-7F4C-17B1D97376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03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86" y="1543324"/>
            <a:ext cx="5413169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449F3F-4187-E891-E28D-ABAA401181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157" y="1543324"/>
            <a:ext cx="5425643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2" name="Purdue Logo" descr="Purdue Logo">
            <a:extLst>
              <a:ext uri="{FF2B5EF4-FFF2-40B4-BE49-F238E27FC236}">
                <a16:creationId xmlns:a16="http://schemas.microsoft.com/office/drawing/2014/main" id="{1187A0AE-82DF-15CC-71EB-814F9338E8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FC4CE19-DA95-2729-993D-BB0D45B6B5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9EA93-442C-59A0-2250-A5181989CDD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6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87" y="1543324"/>
            <a:ext cx="3507565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3" name="Purdue Logo" descr="Purdue Logo">
            <a:extLst>
              <a:ext uri="{FF2B5EF4-FFF2-40B4-BE49-F238E27FC236}">
                <a16:creationId xmlns:a16="http://schemas.microsoft.com/office/drawing/2014/main" id="{D9D56DBC-682D-9000-C377-A3E36338D7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6314" y="6227781"/>
            <a:ext cx="1803190" cy="32276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D77F14-E88B-D0A5-6F63-E4DA45A7CD6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342217" y="1543323"/>
            <a:ext cx="3507565" cy="43903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95E987-1BAB-5DE6-3A52-75935C62985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243137" y="1543322"/>
            <a:ext cx="3507565" cy="43903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A31FF2-2F1A-7D0F-36B0-1773F6A9AB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7EB8B-3A4C-F880-133B-94D59A7B36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1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AF61CC-58D4-72CE-66CA-BFE87D08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D4295-B2CD-F1FF-F99B-B267D1740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6" y="1192696"/>
            <a:ext cx="11266714" cy="4837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DCC5ACE-5747-34C7-00B2-2E4EABE6A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34663" y="6290433"/>
            <a:ext cx="1100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4776A-187E-9540-9EA4-8D5781AB76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1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6" r:id="rId2"/>
    <p:sldLayoutId id="2147483702" r:id="rId3"/>
    <p:sldLayoutId id="2147483708" r:id="rId4"/>
    <p:sldLayoutId id="2147483687" r:id="rId5"/>
    <p:sldLayoutId id="2147483714" r:id="rId6"/>
    <p:sldLayoutId id="2147483688" r:id="rId7"/>
    <p:sldLayoutId id="2147483650" r:id="rId8"/>
    <p:sldLayoutId id="2147483701" r:id="rId9"/>
    <p:sldLayoutId id="2147483711" r:id="rId10"/>
    <p:sldLayoutId id="2147483712" r:id="rId11"/>
    <p:sldLayoutId id="2147483656" r:id="rId12"/>
    <p:sldLayoutId id="2147483657" r:id="rId13"/>
    <p:sldLayoutId id="2147483706" r:id="rId14"/>
    <p:sldLayoutId id="2147483705" r:id="rId15"/>
    <p:sldLayoutId id="2147483707" r:id="rId16"/>
    <p:sldLayoutId id="2147483713" r:id="rId17"/>
    <p:sldLayoutId id="2147483709" r:id="rId18"/>
    <p:sldLayoutId id="2147483710" r:id="rId19"/>
    <p:sldLayoutId id="2147483653" r:id="rId20"/>
    <p:sldLayoutId id="2147483690" r:id="rId21"/>
    <p:sldLayoutId id="2147483704" r:id="rId22"/>
    <p:sldLayoutId id="2147483692" r:id="rId23"/>
    <p:sldLayoutId id="2147483693" r:id="rId24"/>
    <p:sldLayoutId id="2147483691" r:id="rId25"/>
    <p:sldLayoutId id="2147483703" r:id="rId26"/>
  </p:sldLayoutIdLst>
  <p:hf hdr="0" ftr="0" dt="0"/>
  <p:txStyles>
    <p:titleStyle>
      <a:lvl1pPr algn="l" defTabSz="914400" rtl="0" eaLnBrk="1" fontAlgn="b" latinLnBrk="0" hangingPunct="1">
        <a:lnSpc>
          <a:spcPct val="90000"/>
        </a:lnSpc>
        <a:spcBef>
          <a:spcPct val="0"/>
        </a:spcBef>
        <a:buNone/>
        <a:defRPr lang="en-US" sz="4800" b="1" i="1" kern="1200" cap="none" baseline="0" dirty="0">
          <a:solidFill>
            <a:schemeClr val="tx1"/>
          </a:solidFill>
          <a:latin typeface="Acumin Pro Condensed Semibold" panose="020B0506020202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0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5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09A7-CF48-9701-322A-A0BBD1C2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6" y="2005070"/>
            <a:ext cx="8343481" cy="592834"/>
          </a:xfrm>
        </p:spPr>
        <p:txBody>
          <a:bodyPr/>
          <a:lstStyle/>
          <a:p>
            <a:r>
              <a:rPr lang="en-US">
                <a:latin typeface="+mj-lt"/>
              </a:rPr>
              <a:t>MGMT 571 – Final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1BF94-59A9-105F-273E-B29E440F2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+mn-lt"/>
              </a:rPr>
              <a:t>Regression Rhinos – Rank #4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8A17-096C-AED1-C745-D58ECF2EFE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>
                <a:latin typeface="+mn-lt"/>
              </a:rPr>
              <a:t>Piyush </a:t>
            </a:r>
            <a:r>
              <a:rPr lang="en-US" b="1" err="1">
                <a:latin typeface="+mn-lt"/>
              </a:rPr>
              <a:t>Kakde</a:t>
            </a:r>
            <a:r>
              <a:rPr lang="en-US" b="1">
                <a:latin typeface="+mn-lt"/>
              </a:rPr>
              <a:t>, Pratik Mahesh Merchant, </a:t>
            </a:r>
            <a:r>
              <a:rPr lang="en-US" b="1" err="1">
                <a:latin typeface="+mn-lt"/>
              </a:rPr>
              <a:t>Priyam</a:t>
            </a:r>
            <a:r>
              <a:rPr lang="en-US" b="1">
                <a:latin typeface="+mn-lt"/>
              </a:rPr>
              <a:t> Sarkar</a:t>
            </a:r>
          </a:p>
        </p:txBody>
      </p:sp>
    </p:spTree>
    <p:extLst>
      <p:ext uri="{BB962C8B-B14F-4D97-AF65-F5344CB8AC3E}">
        <p14:creationId xmlns:p14="http://schemas.microsoft.com/office/powerpoint/2010/main" val="4154997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CEBC1-1B63-883D-07B9-F7C70CBAC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202442"/>
            <a:ext cx="11266714" cy="589032"/>
          </a:xfrm>
        </p:spPr>
        <p:txBody>
          <a:bodyPr>
            <a:noAutofit/>
          </a:bodyPr>
          <a:lstStyle/>
          <a:p>
            <a:pPr algn="ctr"/>
            <a:r>
              <a:rPr lang="en-US" sz="4400">
                <a:latin typeface="+mn-lt"/>
              </a:rPr>
              <a:t>Final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7B9435-7BAD-F9F0-6567-2A4D864D98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Placeholder 16">
            <a:extLst>
              <a:ext uri="{FF2B5EF4-FFF2-40B4-BE49-F238E27FC236}">
                <a16:creationId xmlns:a16="http://schemas.microsoft.com/office/drawing/2014/main" id="{251FEF86-71DA-F8D1-D18F-72FD922503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04" r="4204"/>
          <a:stretch/>
        </p:blipFill>
        <p:spPr>
          <a:xfrm>
            <a:off x="85849" y="974036"/>
            <a:ext cx="11841108" cy="5135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4499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3142E1-A21A-55CE-073B-562DD775C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400">
                <a:latin typeface="+mn-lt"/>
              </a:rPr>
              <a:t>Results from Final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23907-2AC9-5C26-476C-AD35DE0B91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5FAAF2-D73B-BC97-F969-607C585F4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6" y="1525809"/>
            <a:ext cx="8272976" cy="397625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447641-37C4-AFDF-1A4D-EE7A3AF9EDC0}"/>
              </a:ext>
            </a:extLst>
          </p:cNvPr>
          <p:cNvSpPr/>
          <p:nvPr/>
        </p:nvSpPr>
        <p:spPr>
          <a:xfrm>
            <a:off x="1256306" y="3537789"/>
            <a:ext cx="7132320" cy="270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C7D880-D61B-2C80-4128-9C18038A971A}"/>
              </a:ext>
            </a:extLst>
          </p:cNvPr>
          <p:cNvSpPr/>
          <p:nvPr/>
        </p:nvSpPr>
        <p:spPr>
          <a:xfrm>
            <a:off x="9068695" y="3110390"/>
            <a:ext cx="2882113" cy="7663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Public: 0.95701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3D628-36DC-6A73-5A56-E46B7E1C4CAB}"/>
              </a:ext>
            </a:extLst>
          </p:cNvPr>
          <p:cNvSpPr/>
          <p:nvPr/>
        </p:nvSpPr>
        <p:spPr>
          <a:xfrm>
            <a:off x="9068695" y="4093347"/>
            <a:ext cx="2882113" cy="7663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Private: 0.95331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C4F710-7172-ACE2-8A16-7C906DD03568}"/>
              </a:ext>
            </a:extLst>
          </p:cNvPr>
          <p:cNvSpPr/>
          <p:nvPr/>
        </p:nvSpPr>
        <p:spPr>
          <a:xfrm>
            <a:off x="9068694" y="2150507"/>
            <a:ext cx="2882113" cy="7663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/>
              <a:t>Leaderboard Scores:</a:t>
            </a:r>
          </a:p>
        </p:txBody>
      </p:sp>
    </p:spTree>
    <p:extLst>
      <p:ext uri="{BB962C8B-B14F-4D97-AF65-F5344CB8AC3E}">
        <p14:creationId xmlns:p14="http://schemas.microsoft.com/office/powerpoint/2010/main" val="3929845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6D7280-C532-F80B-313C-A2C6296AE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</p:spPr>
        <p:txBody>
          <a:bodyPr anchor="ctr">
            <a:noAutofit/>
          </a:bodyPr>
          <a:lstStyle/>
          <a:p>
            <a:pPr algn="ctr"/>
            <a:r>
              <a:rPr lang="en-US" sz="4400">
                <a:latin typeface="+mn-lt"/>
              </a:rPr>
              <a:t>Key Takeaways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7EFDD-D646-4CB3-071F-D796DA3B063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634663" y="6290433"/>
            <a:ext cx="110013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994776A-187E-9540-9EA4-8D5781AB769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6F67DBF5-7FCA-66F1-8BC1-CC108162E265}"/>
              </a:ext>
            </a:extLst>
          </p:cNvPr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4017227535"/>
              </p:ext>
            </p:extLst>
          </p:nvPr>
        </p:nvGraphicFramePr>
        <p:xfrm>
          <a:off x="468086" y="1168842"/>
          <a:ext cx="11266714" cy="4829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7E51D79-14C6-337F-3B11-D44FBA34EF32}"/>
              </a:ext>
            </a:extLst>
          </p:cNvPr>
          <p:cNvSpPr/>
          <p:nvPr/>
        </p:nvSpPr>
        <p:spPr>
          <a:xfrm>
            <a:off x="9075717" y="1914164"/>
            <a:ext cx="2704605" cy="371301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188D73-2BD8-302C-597B-EEF69B3AA2F3}"/>
              </a:ext>
            </a:extLst>
          </p:cNvPr>
          <p:cNvSpPr/>
          <p:nvPr/>
        </p:nvSpPr>
        <p:spPr>
          <a:xfrm>
            <a:off x="3387441" y="1914163"/>
            <a:ext cx="2704605" cy="371301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E164A-B080-86DB-C0B7-46BFE9221C58}"/>
              </a:ext>
            </a:extLst>
          </p:cNvPr>
          <p:cNvSpPr/>
          <p:nvPr/>
        </p:nvSpPr>
        <p:spPr>
          <a:xfrm>
            <a:off x="6231579" y="1914164"/>
            <a:ext cx="2704605" cy="371302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F8092-1E31-320B-A6A4-94BBD21CC886}"/>
              </a:ext>
            </a:extLst>
          </p:cNvPr>
          <p:cNvSpPr/>
          <p:nvPr/>
        </p:nvSpPr>
        <p:spPr>
          <a:xfrm>
            <a:off x="521538" y="1914163"/>
            <a:ext cx="2704605" cy="371301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53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2CBA-026F-7E96-546F-23B8813A8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FBDCD-BC38-D4A8-A210-EA02F26100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>
                <a:solidFill>
                  <a:schemeClr val="bg1">
                    <a:lumMod val="50000"/>
                  </a:schemeClr>
                </a:solidFill>
                <a:latin typeface="+mj-lt"/>
              </a:rPr>
              <a:t>Regression Rhinos</a:t>
            </a:r>
          </a:p>
        </p:txBody>
      </p:sp>
    </p:spTree>
    <p:extLst>
      <p:ext uri="{BB962C8B-B14F-4D97-AF65-F5344CB8AC3E}">
        <p14:creationId xmlns:p14="http://schemas.microsoft.com/office/powerpoint/2010/main" val="3555266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5E8F83-0AD5-A25D-6DC1-5BD02278A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Piyush </a:t>
            </a:r>
            <a:r>
              <a:rPr lang="en-US" err="1">
                <a:latin typeface="+mn-lt"/>
              </a:rPr>
              <a:t>Kakde</a:t>
            </a:r>
            <a:endParaRPr lang="en-US">
              <a:latin typeface="+mn-lt"/>
            </a:endParaRP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C08D4335-BB01-EC46-3E91-EB0A479A42F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17352" t="6500" r="29662"/>
          <a:stretch/>
        </p:blipFill>
        <p:spPr>
          <a:xfrm>
            <a:off x="1087655" y="1973263"/>
            <a:ext cx="2951163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571481-1D80-551C-6B70-04BF06938E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Pratik Mahesh Merchant</a:t>
            </a:r>
          </a:p>
          <a:p>
            <a:endParaRPr lang="en-US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9114CE4C-A410-69E0-2185-DB2CEFCFBF3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4808" r="14808"/>
          <a:stretch>
            <a:fillRect/>
          </a:stretch>
        </p:blipFill>
        <p:spPr>
          <a:xfrm>
            <a:off x="4619625" y="1973263"/>
            <a:ext cx="2951163" cy="362902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38065F-FEC8-13E7-FFFF-31EF6D9874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err="1">
                <a:latin typeface="+mn-lt"/>
              </a:rPr>
              <a:t>Priyam</a:t>
            </a:r>
            <a:r>
              <a:rPr lang="en-US">
                <a:latin typeface="+mn-lt"/>
              </a:rPr>
              <a:t> Sarkar</a:t>
            </a:r>
          </a:p>
        </p:txBody>
      </p:sp>
      <p:pic>
        <p:nvPicPr>
          <p:cNvPr id="3" name="Picture Placeholder 2" descr="A person in a suit and tie&#10;&#10;Description automatically generated">
            <a:extLst>
              <a:ext uri="{FF2B5EF4-FFF2-40B4-BE49-F238E27FC236}">
                <a16:creationId xmlns:a16="http://schemas.microsoft.com/office/drawing/2014/main" id="{795F9114-98D1-20F9-5338-D3928CBA76A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t="9010" b="9010"/>
          <a:stretch/>
        </p:blipFill>
        <p:spPr>
          <a:xfrm>
            <a:off x="8122953" y="1973263"/>
            <a:ext cx="2951163" cy="3629025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5EDCA14F-F4C0-C20B-52FE-EA8EC0C9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400">
                <a:latin typeface="+mn-lt"/>
              </a:rPr>
              <a:t>Meet our wonderful team!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E117656-BF4C-B6CA-BD7F-FAA32613CC8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33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823E36-2E29-BD92-FB8E-283C4E9C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1987"/>
            <a:ext cx="12192000" cy="780364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3600">
                <a:latin typeface="+mn-lt"/>
              </a:rPr>
              <a:t>Exploratory Data Analysis (EDA) – Before Preprocessing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406513-BAB5-6084-F37A-C4A43A8B48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E770A1-C7AE-F6A7-CCAB-323A0BB1843C}"/>
              </a:ext>
            </a:extLst>
          </p:cNvPr>
          <p:cNvSpPr/>
          <p:nvPr/>
        </p:nvSpPr>
        <p:spPr>
          <a:xfrm>
            <a:off x="7066351" y="1512354"/>
            <a:ext cx="4223176" cy="5404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Summary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52CBC-CF9D-29DF-33CB-8E386EE1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52789"/>
            <a:ext cx="5797848" cy="3168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4B8D60-CA4B-322C-64DD-023D3045E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795" y="1977828"/>
            <a:ext cx="4223176" cy="3807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285A96-83B4-02FE-6DDA-D979544A8E7C}"/>
              </a:ext>
            </a:extLst>
          </p:cNvPr>
          <p:cNvSpPr/>
          <p:nvPr/>
        </p:nvSpPr>
        <p:spPr>
          <a:xfrm>
            <a:off x="1259795" y="1512354"/>
            <a:ext cx="4223176" cy="5404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Chi Square Test</a:t>
            </a:r>
          </a:p>
        </p:txBody>
      </p:sp>
    </p:spTree>
    <p:extLst>
      <p:ext uri="{BB962C8B-B14F-4D97-AF65-F5344CB8AC3E}">
        <p14:creationId xmlns:p14="http://schemas.microsoft.com/office/powerpoint/2010/main" val="1058019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823E36-2E29-BD92-FB8E-283C4E9CD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400">
                <a:latin typeface="+mn-lt"/>
              </a:rPr>
              <a:t>Preprocessing of Data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406513-BAB5-6084-F37A-C4A43A8B48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37B970-A3BF-F9D1-CAF9-8373A73A5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388" y="2123079"/>
            <a:ext cx="3859021" cy="3947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8DBF6F-066C-EE03-FFF0-59A72335F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077" y="2123081"/>
            <a:ext cx="3859021" cy="3947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92D94D-0965-1D01-CC9F-4A06A14F9A0A}"/>
              </a:ext>
            </a:extLst>
          </p:cNvPr>
          <p:cNvSpPr/>
          <p:nvPr/>
        </p:nvSpPr>
        <p:spPr>
          <a:xfrm>
            <a:off x="1680388" y="1579416"/>
            <a:ext cx="3859021" cy="5436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Filter Property Tab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DB3955-5FB5-89F4-6E3D-A68880C6FCB7}"/>
              </a:ext>
            </a:extLst>
          </p:cNvPr>
          <p:cNvSpPr/>
          <p:nvPr/>
        </p:nvSpPr>
        <p:spPr>
          <a:xfrm>
            <a:off x="7109077" y="1579417"/>
            <a:ext cx="3859021" cy="5436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Replacement Property Tab</a:t>
            </a:r>
          </a:p>
        </p:txBody>
      </p:sp>
    </p:spTree>
    <p:extLst>
      <p:ext uri="{BB962C8B-B14F-4D97-AF65-F5344CB8AC3E}">
        <p14:creationId xmlns:p14="http://schemas.microsoft.com/office/powerpoint/2010/main" val="2002069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B414F7-B884-6D4F-52B0-356CE3BBD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4277"/>
            <a:ext cx="12192001" cy="842021"/>
          </a:xfrm>
        </p:spPr>
        <p:txBody>
          <a:bodyPr>
            <a:noAutofit/>
          </a:bodyPr>
          <a:lstStyle/>
          <a:p>
            <a:pPr algn="ctr"/>
            <a:r>
              <a:rPr lang="en-US" sz="3600">
                <a:latin typeface="+mn-lt"/>
              </a:rPr>
              <a:t>Exploratory Data Analysis (EDA) – After Preprocessing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EBBA3-C2E4-3254-529A-A970DC2B8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91D7EA-9949-14D2-2C7D-44C49AD27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272" y="1604694"/>
            <a:ext cx="5611091" cy="2858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D4C8DD-E59B-8264-3476-D0E1DAA4C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763" y="5030949"/>
            <a:ext cx="3764855" cy="1521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20EDB4-2493-04AA-D684-7C76B689F9DF}"/>
              </a:ext>
            </a:extLst>
          </p:cNvPr>
          <p:cNvSpPr txBox="1"/>
          <p:nvPr/>
        </p:nvSpPr>
        <p:spPr>
          <a:xfrm>
            <a:off x="1212272" y="4468263"/>
            <a:ext cx="5611091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sz="2000"/>
              <a:t>The Chi-square test reveals that a company's likelihood of bankruptcy is closely linked to a combination of its </a:t>
            </a:r>
            <a:r>
              <a:rPr lang="en-US" sz="2200" b="1" i="1"/>
              <a:t>operational efficiency, profitability, liquidity, and leverage ratios. </a:t>
            </a:r>
            <a:endParaRPr lang="en-IN" sz="2200" b="1" i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B2E82-2313-26E4-A72F-2DCEF4DD1966}"/>
              </a:ext>
            </a:extLst>
          </p:cNvPr>
          <p:cNvSpPr txBox="1"/>
          <p:nvPr/>
        </p:nvSpPr>
        <p:spPr>
          <a:xfrm>
            <a:off x="1212273" y="1146731"/>
            <a:ext cx="5611091" cy="55399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solidFill>
                  <a:schemeClr val="bg1"/>
                </a:solidFill>
              </a:rPr>
              <a:t>Variable Importance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9B3175-F2C8-6FC7-CA1D-CB001E548863}"/>
              </a:ext>
            </a:extLst>
          </p:cNvPr>
          <p:cNvSpPr/>
          <p:nvPr/>
        </p:nvSpPr>
        <p:spPr>
          <a:xfrm>
            <a:off x="7752762" y="1140523"/>
            <a:ext cx="3742729" cy="5404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Chi Square Test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4EDB71-96E9-9CB6-8349-14507ADCF12D}"/>
              </a:ext>
            </a:extLst>
          </p:cNvPr>
          <p:cNvSpPr/>
          <p:nvPr/>
        </p:nvSpPr>
        <p:spPr>
          <a:xfrm>
            <a:off x="7752763" y="4490165"/>
            <a:ext cx="3742729" cy="5404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Class Imbalance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0C7FCA-5D9C-4C13-E05A-A286AB7CA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761" y="1680958"/>
            <a:ext cx="3742729" cy="26315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9782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76B2C8-7C9A-9B75-CF98-19F7EDC9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400">
                <a:latin typeface="+mn-lt"/>
              </a:rPr>
              <a:t>Initial Approach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9BB4A3-455F-0E97-3CA5-AEE3872BB8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883AAB-E509-7F21-1EE4-CDC810F021B1}"/>
              </a:ext>
            </a:extLst>
          </p:cNvPr>
          <p:cNvSpPr/>
          <p:nvPr/>
        </p:nvSpPr>
        <p:spPr>
          <a:xfrm>
            <a:off x="554182" y="1620982"/>
            <a:ext cx="2951019" cy="748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Single Data Partition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C9558-84D3-3BD2-12DA-188769CEC4C0}"/>
              </a:ext>
            </a:extLst>
          </p:cNvPr>
          <p:cNvSpPr/>
          <p:nvPr/>
        </p:nvSpPr>
        <p:spPr>
          <a:xfrm>
            <a:off x="554182" y="2711082"/>
            <a:ext cx="2951019" cy="748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4 Algorithms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32E71C-056E-833C-3432-F1EEFFD9F6C0}"/>
              </a:ext>
            </a:extLst>
          </p:cNvPr>
          <p:cNvSpPr/>
          <p:nvPr/>
        </p:nvSpPr>
        <p:spPr>
          <a:xfrm>
            <a:off x="3864334" y="1620982"/>
            <a:ext cx="7773484" cy="7481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>
                <a:solidFill>
                  <a:srgbClr val="242424"/>
                </a:solidFill>
              </a:rPr>
              <a:t>D</a:t>
            </a:r>
            <a:r>
              <a:rPr lang="en-US" b="0" i="0">
                <a:solidFill>
                  <a:srgbClr val="242424"/>
                </a:solidFill>
                <a:effectLst/>
              </a:rPr>
              <a:t>ata is divided into train and validation in 70:30 ratio</a:t>
            </a:r>
            <a:r>
              <a:rPr lang="en-US" b="0" i="0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B8BF29-4946-753E-4B1B-6A16AEF449C2}"/>
              </a:ext>
            </a:extLst>
          </p:cNvPr>
          <p:cNvSpPr/>
          <p:nvPr/>
        </p:nvSpPr>
        <p:spPr>
          <a:xfrm>
            <a:off x="3864334" y="2711082"/>
            <a:ext cx="7773484" cy="7481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0" i="0">
                <a:solidFill>
                  <a:srgbClr val="242424"/>
                </a:solidFill>
                <a:effectLst/>
              </a:rPr>
              <a:t>Logistic Regression, Neural Network, Gradient Boosting, HP Neural Network.</a:t>
            </a:r>
            <a:endParaRPr lang="en-US"/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599A23F4-00D8-9B7E-640D-01D042B07D2A}"/>
              </a:ext>
            </a:extLst>
          </p:cNvPr>
          <p:cNvSpPr/>
          <p:nvPr/>
        </p:nvSpPr>
        <p:spPr>
          <a:xfrm rot="5400000">
            <a:off x="5645725" y="4207373"/>
            <a:ext cx="900546" cy="900545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14202A-A84C-D46B-DA03-6F1DD9AB15D3}"/>
              </a:ext>
            </a:extLst>
          </p:cNvPr>
          <p:cNvSpPr/>
          <p:nvPr/>
        </p:nvSpPr>
        <p:spPr>
          <a:xfrm>
            <a:off x="554182" y="5194200"/>
            <a:ext cx="11083636" cy="74814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b="0" i="1">
                <a:solidFill>
                  <a:schemeClr val="bg1">
                    <a:lumMod val="50000"/>
                  </a:schemeClr>
                </a:solidFill>
                <a:effectLst/>
              </a:rPr>
              <a:t>Model resulted in </a:t>
            </a:r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b="0" i="1">
                <a:solidFill>
                  <a:schemeClr val="bg1">
                    <a:lumMod val="50000"/>
                  </a:schemeClr>
                </a:solidFill>
                <a:effectLst/>
              </a:rPr>
              <a:t>ow accuracy and a large difference in ROC between </a:t>
            </a:r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US" b="0" i="1">
                <a:solidFill>
                  <a:schemeClr val="bg1">
                    <a:lumMod val="50000"/>
                  </a:schemeClr>
                </a:solidFill>
                <a:effectLst/>
              </a:rPr>
              <a:t>raining set and validation set.</a:t>
            </a:r>
            <a:endParaRPr lang="en-US" i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3EFCA172-F64E-5C71-BAFE-5A270186F248}"/>
              </a:ext>
            </a:extLst>
          </p:cNvPr>
          <p:cNvSpPr/>
          <p:nvPr/>
        </p:nvSpPr>
        <p:spPr>
          <a:xfrm rot="5400000">
            <a:off x="5645725" y="3545509"/>
            <a:ext cx="900546" cy="900545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164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2F49B6-9A8E-10F0-72F0-D12CA24C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202442"/>
            <a:ext cx="11266714" cy="589032"/>
          </a:xfrm>
        </p:spPr>
        <p:txBody>
          <a:bodyPr>
            <a:noAutofit/>
          </a:bodyPr>
          <a:lstStyle/>
          <a:p>
            <a:pPr algn="ctr"/>
            <a:r>
              <a:rPr lang="en-US" sz="4400">
                <a:latin typeface="+mn-lt"/>
              </a:rPr>
              <a:t>Next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7F5DB3-1F89-AB19-40FD-E51FB86E3ED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4CA9061-0AFF-9BC0-1A2E-420A275548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699337"/>
              </p:ext>
            </p:extLst>
          </p:nvPr>
        </p:nvGraphicFramePr>
        <p:xfrm>
          <a:off x="2506663" y="110820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9DA887F-E756-8A31-0CF5-37373A0EFFA6}"/>
              </a:ext>
            </a:extLst>
          </p:cNvPr>
          <p:cNvSpPr/>
          <p:nvPr/>
        </p:nvSpPr>
        <p:spPr>
          <a:xfrm>
            <a:off x="2895600" y="1939636"/>
            <a:ext cx="2576946" cy="457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Ensemble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217CB5-C4A6-CB8F-27DF-A80EA61D62F5}"/>
              </a:ext>
            </a:extLst>
          </p:cNvPr>
          <p:cNvSpPr/>
          <p:nvPr/>
        </p:nvSpPr>
        <p:spPr>
          <a:xfrm>
            <a:off x="7319313" y="979521"/>
            <a:ext cx="2576946" cy="457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Data Partition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7A5145-5F3E-A2E4-46B8-0ACD8A90D091}"/>
              </a:ext>
            </a:extLst>
          </p:cNvPr>
          <p:cNvSpPr/>
          <p:nvPr/>
        </p:nvSpPr>
        <p:spPr>
          <a:xfrm>
            <a:off x="5500256" y="5649308"/>
            <a:ext cx="2715491" cy="5474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>
                <a:solidFill>
                  <a:schemeClr val="bg1">
                    <a:lumMod val="50000"/>
                  </a:schemeClr>
                </a:solidFill>
              </a:rPr>
              <a:t>Results slightly improved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5545BC-D118-5ED3-7AA9-B92579C2E8A4}"/>
              </a:ext>
            </a:extLst>
          </p:cNvPr>
          <p:cNvCxnSpPr>
            <a:cxnSpLocks/>
          </p:cNvCxnSpPr>
          <p:nvPr/>
        </p:nvCxnSpPr>
        <p:spPr>
          <a:xfrm>
            <a:off x="4309493" y="5410135"/>
            <a:ext cx="0" cy="5474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AF9D87-5CD7-7196-755A-9BC6271C4D10}"/>
              </a:ext>
            </a:extLst>
          </p:cNvPr>
          <p:cNvCxnSpPr/>
          <p:nvPr/>
        </p:nvCxnSpPr>
        <p:spPr>
          <a:xfrm>
            <a:off x="4308399" y="5929421"/>
            <a:ext cx="9005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76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8F23A6-8A6B-77C8-788D-4F59C2366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219841"/>
            <a:ext cx="11266714" cy="589032"/>
          </a:xfrm>
        </p:spPr>
        <p:txBody>
          <a:bodyPr>
            <a:noAutofit/>
          </a:bodyPr>
          <a:lstStyle/>
          <a:p>
            <a:pPr algn="ctr"/>
            <a:r>
              <a:rPr lang="en-US" sz="4400">
                <a:latin typeface="+mn-lt"/>
              </a:rPr>
              <a:t>Model Parameters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59D5771E-C664-77C6-7628-A2DB3AEA4C65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459281" y="1797324"/>
            <a:ext cx="2900779" cy="4225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83F6C8B0-776F-F157-569F-8BD9DD9E6415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6837704" y="1563068"/>
            <a:ext cx="5063351" cy="1875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01821-D914-379D-6EB4-ABA1D73B15A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994776A-187E-9540-9EA4-8D5781AB769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AF9F056-A43D-9FB4-ED81-C3562B70F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820" y="1783292"/>
            <a:ext cx="3020997" cy="4225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01B8E12-FF3A-90AA-EE5E-310A20F4F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639" y="4171148"/>
            <a:ext cx="2728069" cy="199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C35F035-BF97-6AD1-077A-9E060BBF584F}"/>
              </a:ext>
            </a:extLst>
          </p:cNvPr>
          <p:cNvSpPr/>
          <p:nvPr/>
        </p:nvSpPr>
        <p:spPr>
          <a:xfrm>
            <a:off x="486532" y="1253811"/>
            <a:ext cx="2873527" cy="543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Logistic Regression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C46BE5-8AD6-E994-085D-D2399A10D6A8}"/>
              </a:ext>
            </a:extLst>
          </p:cNvPr>
          <p:cNvSpPr/>
          <p:nvPr/>
        </p:nvSpPr>
        <p:spPr>
          <a:xfrm>
            <a:off x="3534151" y="1239778"/>
            <a:ext cx="3009665" cy="543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Gradient Boosting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51D672-F19C-85F1-6CCA-58975D8DB2C8}"/>
              </a:ext>
            </a:extLst>
          </p:cNvPr>
          <p:cNvSpPr/>
          <p:nvPr/>
        </p:nvSpPr>
        <p:spPr>
          <a:xfrm>
            <a:off x="6837705" y="974036"/>
            <a:ext cx="5053839" cy="543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Neural Network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4FDAE2-9AE7-2A11-F514-403F0B24786E}"/>
              </a:ext>
            </a:extLst>
          </p:cNvPr>
          <p:cNvSpPr/>
          <p:nvPr/>
        </p:nvSpPr>
        <p:spPr>
          <a:xfrm>
            <a:off x="1892410" y="3776870"/>
            <a:ext cx="532738" cy="87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1D8E61-921D-E7DD-9340-31A9F618A9A1}"/>
              </a:ext>
            </a:extLst>
          </p:cNvPr>
          <p:cNvSpPr/>
          <p:nvPr/>
        </p:nvSpPr>
        <p:spPr>
          <a:xfrm>
            <a:off x="7960638" y="3660990"/>
            <a:ext cx="2728070" cy="4860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HP Neural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5D4C82-B4F1-8781-2CBE-F452911072C1}"/>
              </a:ext>
            </a:extLst>
          </p:cNvPr>
          <p:cNvSpPr/>
          <p:nvPr/>
        </p:nvSpPr>
        <p:spPr>
          <a:xfrm>
            <a:off x="4939643" y="2839941"/>
            <a:ext cx="532738" cy="87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728573-3F02-2206-F2FF-B30D294C0975}"/>
              </a:ext>
            </a:extLst>
          </p:cNvPr>
          <p:cNvSpPr/>
          <p:nvPr/>
        </p:nvSpPr>
        <p:spPr>
          <a:xfrm>
            <a:off x="4939643" y="3038724"/>
            <a:ext cx="532738" cy="87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E1C794-3F28-11C0-4AAE-40C39038C00B}"/>
              </a:ext>
            </a:extLst>
          </p:cNvPr>
          <p:cNvSpPr/>
          <p:nvPr/>
        </p:nvSpPr>
        <p:spPr>
          <a:xfrm>
            <a:off x="4939642" y="5002696"/>
            <a:ext cx="864809" cy="1656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CBD87D-25EA-25D2-100D-6C1504CA52D1}"/>
              </a:ext>
            </a:extLst>
          </p:cNvPr>
          <p:cNvSpPr/>
          <p:nvPr/>
        </p:nvSpPr>
        <p:spPr>
          <a:xfrm>
            <a:off x="9274428" y="5294932"/>
            <a:ext cx="532738" cy="87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951462-07BA-80B8-0AC3-4F96DF9FD7A9}"/>
              </a:ext>
            </a:extLst>
          </p:cNvPr>
          <p:cNvSpPr/>
          <p:nvPr/>
        </p:nvSpPr>
        <p:spPr>
          <a:xfrm>
            <a:off x="10530735" y="2271744"/>
            <a:ext cx="545432" cy="105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59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2F3E75-4D24-D50F-9E39-503C8FEA9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400">
                <a:latin typeface="+mn-lt"/>
              </a:rPr>
              <a:t>Final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A7CAF-34B0-758C-C5E9-04C4FA8E4EF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994776A-187E-9540-9EA4-8D5781AB769D}" type="slidenum">
              <a:rPr lang="en-US" dirty="0" smtClean="0"/>
              <a:pPr/>
              <a:t>9</a:t>
            </a:fld>
            <a:endParaRPr lang="en-US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6705B8D7-5D27-8913-64FB-5220CF0A96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8155753"/>
              </p:ext>
            </p:extLst>
          </p:nvPr>
        </p:nvGraphicFramePr>
        <p:xfrm>
          <a:off x="3764230" y="2381755"/>
          <a:ext cx="4351812" cy="3612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E0A90DD-3F67-A04D-B31E-42590E7AC8D9}"/>
              </a:ext>
            </a:extLst>
          </p:cNvPr>
          <p:cNvSpPr/>
          <p:nvPr/>
        </p:nvSpPr>
        <p:spPr>
          <a:xfrm>
            <a:off x="3764230" y="1616099"/>
            <a:ext cx="4351812" cy="5772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4 Algorithms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999CDF-9AE5-6211-24A1-52DF6EFCE96D}"/>
              </a:ext>
            </a:extLst>
          </p:cNvPr>
          <p:cNvSpPr/>
          <p:nvPr/>
        </p:nvSpPr>
        <p:spPr>
          <a:xfrm>
            <a:off x="457200" y="2393106"/>
            <a:ext cx="2101932" cy="736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en-US"/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8BE07657-8224-AF3B-2303-AE91C8FEA8AE}"/>
              </a:ext>
            </a:extLst>
          </p:cNvPr>
          <p:cNvSpPr/>
          <p:nvPr/>
        </p:nvSpPr>
        <p:spPr>
          <a:xfrm>
            <a:off x="8212527" y="3708626"/>
            <a:ext cx="855024" cy="976745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EA4F32-D0F2-B650-B1F3-9844D567051D}"/>
              </a:ext>
            </a:extLst>
          </p:cNvPr>
          <p:cNvSpPr/>
          <p:nvPr/>
        </p:nvSpPr>
        <p:spPr>
          <a:xfrm>
            <a:off x="457200" y="3817919"/>
            <a:ext cx="2101932" cy="736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9526C9-AB8F-C936-27AC-5CE3F0FC63E3}"/>
              </a:ext>
            </a:extLst>
          </p:cNvPr>
          <p:cNvSpPr/>
          <p:nvPr/>
        </p:nvSpPr>
        <p:spPr>
          <a:xfrm>
            <a:off x="457200" y="5242732"/>
            <a:ext cx="2101932" cy="736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94FBB0-6EC2-56DF-5CE9-AC6149028BCA}"/>
              </a:ext>
            </a:extLst>
          </p:cNvPr>
          <p:cNvSpPr txBox="1"/>
          <p:nvPr/>
        </p:nvSpPr>
        <p:spPr>
          <a:xfrm>
            <a:off x="1075211" y="2570552"/>
            <a:ext cx="865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4"/>
                </a:solidFill>
              </a:rPr>
              <a:t>Filter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83694E-01F5-923D-CEC0-7C0449252258}"/>
              </a:ext>
            </a:extLst>
          </p:cNvPr>
          <p:cNvSpPr txBox="1"/>
          <p:nvPr/>
        </p:nvSpPr>
        <p:spPr>
          <a:xfrm>
            <a:off x="718458" y="4001388"/>
            <a:ext cx="160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4"/>
                </a:solidFill>
              </a:rPr>
              <a:t>Replacement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201B1-7449-81F1-EA3A-5A6FA8736114}"/>
              </a:ext>
            </a:extLst>
          </p:cNvPr>
          <p:cNvSpPr txBox="1"/>
          <p:nvPr/>
        </p:nvSpPr>
        <p:spPr>
          <a:xfrm>
            <a:off x="457200" y="5287701"/>
            <a:ext cx="2196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4"/>
                </a:solidFill>
              </a:rPr>
              <a:t>Multiple Data Partitions</a:t>
            </a: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AD5EBCF0-85E1-9278-6DDC-BCFFBAADF323}"/>
              </a:ext>
            </a:extLst>
          </p:cNvPr>
          <p:cNvSpPr/>
          <p:nvPr/>
        </p:nvSpPr>
        <p:spPr>
          <a:xfrm>
            <a:off x="2834492" y="3707947"/>
            <a:ext cx="855024" cy="976745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102777F0-8CB0-EE7A-4FBB-AB14EC5857DA}"/>
              </a:ext>
            </a:extLst>
          </p:cNvPr>
          <p:cNvSpPr/>
          <p:nvPr/>
        </p:nvSpPr>
        <p:spPr>
          <a:xfrm>
            <a:off x="1365662" y="3301340"/>
            <a:ext cx="190005" cy="32063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DD71F31-8470-9F0C-FD28-6340F1FDE7E4}"/>
              </a:ext>
            </a:extLst>
          </p:cNvPr>
          <p:cNvSpPr/>
          <p:nvPr/>
        </p:nvSpPr>
        <p:spPr>
          <a:xfrm>
            <a:off x="1365661" y="4737658"/>
            <a:ext cx="190005" cy="32063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E38D2-90C5-FC8D-C3FA-B4CDA9BA8884}"/>
              </a:ext>
            </a:extLst>
          </p:cNvPr>
          <p:cNvSpPr/>
          <p:nvPr/>
        </p:nvSpPr>
        <p:spPr>
          <a:xfrm>
            <a:off x="9311492" y="2518873"/>
            <a:ext cx="2101932" cy="736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Ensemble all the algorithms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9F7C59-90FB-2522-17AD-A0D050DC4D4D}"/>
              </a:ext>
            </a:extLst>
          </p:cNvPr>
          <p:cNvSpPr/>
          <p:nvPr/>
        </p:nvSpPr>
        <p:spPr>
          <a:xfrm>
            <a:off x="9311492" y="3817919"/>
            <a:ext cx="2101932" cy="73627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Ensemble all the previous ensemble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EEF01A-78BC-A9B2-0ECD-70966EFC85D3}"/>
              </a:ext>
            </a:extLst>
          </p:cNvPr>
          <p:cNvSpPr/>
          <p:nvPr/>
        </p:nvSpPr>
        <p:spPr>
          <a:xfrm>
            <a:off x="9321140" y="5242731"/>
            <a:ext cx="2101932" cy="7362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>
                <a:solidFill>
                  <a:schemeClr val="bg1">
                    <a:lumMod val="50000"/>
                  </a:schemeClr>
                </a:solidFill>
              </a:rPr>
              <a:t>Model Comparison  with ROC as criteria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70F706D3-37AB-EE16-1079-0417469266B2}"/>
              </a:ext>
            </a:extLst>
          </p:cNvPr>
          <p:cNvSpPr/>
          <p:nvPr/>
        </p:nvSpPr>
        <p:spPr>
          <a:xfrm>
            <a:off x="10267455" y="3429000"/>
            <a:ext cx="190005" cy="32063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010FEEA8-DC5A-4749-18DF-F186FC84A04F}"/>
              </a:ext>
            </a:extLst>
          </p:cNvPr>
          <p:cNvSpPr/>
          <p:nvPr/>
        </p:nvSpPr>
        <p:spPr>
          <a:xfrm>
            <a:off x="10267455" y="4744932"/>
            <a:ext cx="190005" cy="32063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64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EFFFF"/>
      </a:lt1>
      <a:dk2>
        <a:srgbClr val="55585F"/>
      </a:dk2>
      <a:lt2>
        <a:srgbClr val="CECACB"/>
      </a:lt2>
      <a:accent1>
        <a:srgbClr val="CFB891"/>
      </a:accent1>
      <a:accent2>
        <a:srgbClr val="555960"/>
      </a:accent2>
      <a:accent3>
        <a:srgbClr val="8D6F3D"/>
      </a:accent3>
      <a:accent4>
        <a:srgbClr val="FFFFFF"/>
      </a:accent4>
      <a:accent5>
        <a:srgbClr val="DAAA00"/>
      </a:accent5>
      <a:accent6>
        <a:srgbClr val="9D9694"/>
      </a:accent6>
      <a:hlink>
        <a:srgbClr val="000000"/>
      </a:hlink>
      <a:folHlink>
        <a:srgbClr val="FEFF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M-23-645083-Purdue-Brand-Widescreen-20231110" id="{298B892F-2C42-8C4D-9C11-1897040FA823}" vid="{5A4260A0-2808-CB46-AD80-314349B89C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E202481DC1CB46AA011D949D311478" ma:contentTypeVersion="14" ma:contentTypeDescription="Create a new document." ma:contentTypeScope="" ma:versionID="525164dac9297210c095a5bd80287f9a">
  <xsd:schema xmlns:xsd="http://www.w3.org/2001/XMLSchema" xmlns:xs="http://www.w3.org/2001/XMLSchema" xmlns:p="http://schemas.microsoft.com/office/2006/metadata/properties" xmlns:ns2="37af3f4b-4b66-46f9-8456-831d9bc3e737" xmlns:ns3="d6656b4d-3fa0-4709-acfb-d5e813445d1e" targetNamespace="http://schemas.microsoft.com/office/2006/metadata/properties" ma:root="true" ma:fieldsID="47e49e78aff16fc85174c3b1ac7b7e79" ns2:_="" ns3:_="">
    <xsd:import namespace="37af3f4b-4b66-46f9-8456-831d9bc3e737"/>
    <xsd:import namespace="d6656b4d-3fa0-4709-acfb-d5e813445d1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af3f4b-4b66-46f9-8456-831d9bc3e73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8e9e90a8-b24c-4be7-8760-a88b2cd47e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56b4d-3fa0-4709-acfb-d5e813445d1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4ebcf308-42de-4d63-b51a-b2360cc04078}" ma:internalName="TaxCatchAll" ma:showField="CatchAllData" ma:web="d6656b4d-3fa0-4709-acfb-d5e813445d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6656b4d-3fa0-4709-acfb-d5e813445d1e">
      <UserInfo>
        <DisplayName>Schott, Thomas H.</DisplayName>
        <AccountId>17</AccountId>
        <AccountType/>
      </UserInfo>
      <UserInfo>
        <DisplayName>Sarault, Olivia M</DisplayName>
        <AccountId>29</AccountId>
        <AccountType/>
      </UserInfo>
      <UserInfo>
        <DisplayName>Hiller, Kelly R</DisplayName>
        <AccountId>98</AccountId>
        <AccountType/>
      </UserInfo>
      <UserInfo>
        <DisplayName>Eddy, Abigail Ellen</DisplayName>
        <AccountId>46</AccountId>
        <AccountType/>
      </UserInfo>
      <UserInfo>
        <DisplayName>Gu, Yu Rain</DisplayName>
        <AccountId>77</AccountId>
        <AccountType/>
      </UserInfo>
      <UserInfo>
        <DisplayName>Reese, Kristy S</DisplayName>
        <AccountId>26</AccountId>
        <AccountType/>
      </UserInfo>
    </SharedWithUsers>
    <lcf76f155ced4ddcb4097134ff3c332f xmlns="37af3f4b-4b66-46f9-8456-831d9bc3e737">
      <Terms xmlns="http://schemas.microsoft.com/office/infopath/2007/PartnerControls"/>
    </lcf76f155ced4ddcb4097134ff3c332f>
    <TaxCatchAll xmlns="d6656b4d-3fa0-4709-acfb-d5e813445d1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7F8518-0786-4241-9955-5A8DAADF5AFF}">
  <ds:schemaRefs>
    <ds:schemaRef ds:uri="37af3f4b-4b66-46f9-8456-831d9bc3e737"/>
    <ds:schemaRef ds:uri="d6656b4d-3fa0-4709-acfb-d5e813445d1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1DE0D6C-581B-4814-98E7-EF172D5D46A1}">
  <ds:schemaRefs>
    <ds:schemaRef ds:uri="37af3f4b-4b66-46f9-8456-831d9bc3e737"/>
    <ds:schemaRef ds:uri="d6656b4d-3fa0-4709-acfb-d5e813445d1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5B64EEB-1B4A-4920-AA44-E234D7D487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MGMT 571 – Final Project</vt:lpstr>
      <vt:lpstr>Meet our wonderful team!</vt:lpstr>
      <vt:lpstr>Exploratory Data Analysis (EDA) – Before Preprocessing</vt:lpstr>
      <vt:lpstr>Preprocessing of Data</vt:lpstr>
      <vt:lpstr>Exploratory Data Analysis (EDA) – After Preprocessing</vt:lpstr>
      <vt:lpstr>Initial Approach</vt:lpstr>
      <vt:lpstr>Next Steps</vt:lpstr>
      <vt:lpstr>Model Parameters</vt:lpstr>
      <vt:lpstr>Final Model</vt:lpstr>
      <vt:lpstr>Final Model</vt:lpstr>
      <vt:lpstr>Results from Final Model</vt:lpstr>
      <vt:lpstr>Key Takeaways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Title, Acumin Pro Cond Italic 54</dc:title>
  <dc:creator>Pratik Mahesh Merchant</dc:creator>
  <cp:revision>4</cp:revision>
  <dcterms:created xsi:type="dcterms:W3CDTF">2023-12-02T20:21:37Z</dcterms:created>
  <dcterms:modified xsi:type="dcterms:W3CDTF">2024-01-31T20:01:48Z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2023-02-20T19:00:53Z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b33bf962-ed92-4dd9-bc75-9825fb79b2e3</vt:lpwstr>
  </property>
  <property fmtid="{D5CDD505-2E9C-101B-9397-08002B2CF9AE}" pid="8" name="MSIP_Label_4044bd30-2ed7-4c9d-9d12-46200872a97b_ContentBits">
    <vt:lpwstr>0</vt:lpwstr>
  </property>
  <property fmtid="{D5CDD505-2E9C-101B-9397-08002B2CF9AE}" pid="9" name="ContentTypeId">
    <vt:lpwstr>0x01010054E202481DC1CB46AA011D949D311478</vt:lpwstr>
  </property>
  <property fmtid="{D5CDD505-2E9C-101B-9397-08002B2CF9AE}" pid="10" name="MediaServiceImageTags">
    <vt:lpwstr/>
  </property>
</Properties>
</file>